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8" r:id="rId3"/>
    <p:sldId id="268" r:id="rId4"/>
    <p:sldId id="261" r:id="rId5"/>
    <p:sldId id="281" r:id="rId6"/>
    <p:sldId id="287" r:id="rId7"/>
    <p:sldId id="265" r:id="rId8"/>
    <p:sldId id="266" r:id="rId9"/>
    <p:sldId id="267" r:id="rId10"/>
    <p:sldId id="279" r:id="rId11"/>
    <p:sldId id="289" r:id="rId12"/>
    <p:sldId id="295" r:id="rId13"/>
    <p:sldId id="285" r:id="rId14"/>
    <p:sldId id="284" r:id="rId15"/>
    <p:sldId id="286" r:id="rId16"/>
    <p:sldId id="283" r:id="rId17"/>
    <p:sldId id="290" r:id="rId18"/>
    <p:sldId id="271" r:id="rId19"/>
    <p:sldId id="272" r:id="rId20"/>
    <p:sldId id="291" r:id="rId21"/>
    <p:sldId id="269" r:id="rId22"/>
    <p:sldId id="270" r:id="rId23"/>
    <p:sldId id="292" r:id="rId24"/>
    <p:sldId id="278" r:id="rId25"/>
    <p:sldId id="277" r:id="rId26"/>
    <p:sldId id="293" r:id="rId27"/>
    <p:sldId id="294" r:id="rId28"/>
    <p:sldId id="296" r:id="rId29"/>
    <p:sldId id="298" r:id="rId30"/>
    <p:sldId id="297" r:id="rId31"/>
    <p:sldId id="299" r:id="rId32"/>
    <p:sldId id="260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64A"/>
    <a:srgbClr val="A568D2"/>
    <a:srgbClr val="8D42C6"/>
    <a:srgbClr val="4F2270"/>
    <a:srgbClr val="7030A0"/>
    <a:srgbClr val="DCC4EE"/>
    <a:srgbClr val="58267E"/>
    <a:srgbClr val="3C1A56"/>
    <a:srgbClr val="401B5B"/>
    <a:srgbClr val="3E19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3" autoAdjust="0"/>
  </p:normalViewPr>
  <p:slideViewPr>
    <p:cSldViewPr>
      <p:cViewPr>
        <p:scale>
          <a:sx n="86" d="100"/>
          <a:sy n="86" d="100"/>
        </p:scale>
        <p:origin x="-45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B46B0-D164-446B-A4C8-ABF5956A5BFC}" type="datetimeFigureOut">
              <a:rPr lang="es-ES" smtClean="0"/>
              <a:pPr/>
              <a:t>01/06/2011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E5D33-E7FB-4A5C-A212-9F64303B2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s-E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A5B42319-9230-4B6F-820F-9050C35F6DA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76475"/>
            <a:ext cx="8710612" cy="603250"/>
          </a:xfrm>
        </p:spPr>
        <p:txBody>
          <a:bodyPr/>
          <a:lstStyle>
            <a:lvl1pPr algn="ctr">
              <a:defRPr sz="3900">
                <a:latin typeface="Verdana" pitchFamily="34" charset="0"/>
              </a:defRPr>
            </a:lvl1pPr>
          </a:lstStyle>
          <a:p>
            <a:r>
              <a:rPr lang="es-ES"/>
              <a:t>Título de la presentación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13100"/>
            <a:ext cx="7593013" cy="479425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s-ES"/>
              <a:t>Subtítulo de la presentación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492500" y="5805488"/>
            <a:ext cx="2133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chemeClr val="bg1"/>
                </a:solidFill>
              </a:defRPr>
            </a:lvl1pPr>
          </a:lstStyle>
          <a:p>
            <a:fld id="{6E25C082-A607-4E5A-A4BD-8E58B341494B}" type="datetime1">
              <a:rPr lang="es-ES"/>
              <a:pPr/>
              <a:t>01/06/2011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230492-93DE-4A6B-A3B0-D907589508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37325" y="44450"/>
            <a:ext cx="2149475" cy="58229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7313" y="44450"/>
            <a:ext cx="6297612" cy="58229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CE02D1-49C6-4A2A-B9E8-44B8D73A52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7514" y="6445291"/>
            <a:ext cx="504056" cy="287610"/>
          </a:xfrm>
        </p:spPr>
        <p:txBody>
          <a:bodyPr/>
          <a:lstStyle>
            <a:lvl1pPr>
              <a:defRPr/>
            </a:lvl1pPr>
          </a:lstStyle>
          <a:p>
            <a:fld id="{621655FF-B13F-40D5-B9D7-26AAE2B1EA67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F7C226-8DCC-4931-B778-DB22DDC0191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AE2752-23E6-40AA-98D6-62655B2116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7BF149-EAAC-4226-B602-5EC75E8AB74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3C316F-A001-4981-83F8-8E242FD07C5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AB3FC5-E45A-4894-821C-ECE271E9B18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A4F91D-BD85-4FFF-84E6-3F6FBD9AD9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178E0E-8A32-42C4-AC02-F80178692B3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Título de diapositiva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381750"/>
            <a:ext cx="191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rgbClr val="003300"/>
                </a:solidFill>
              </a:defRPr>
            </a:lvl1pPr>
          </a:lstStyle>
          <a:p>
            <a:fld id="{2FE6E1E4-FFF7-4CBB-8F16-705E5F4170A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388" y="2517849"/>
            <a:ext cx="8710612" cy="1007790"/>
          </a:xfrm>
        </p:spPr>
        <p:txBody>
          <a:bodyPr/>
          <a:lstStyle/>
          <a:p>
            <a:r>
              <a:rPr lang="es-ES" i="1" dirty="0" smtClean="0"/>
              <a:t>EL FARMACÉUTICO EN </a:t>
            </a:r>
            <a:r>
              <a:rPr lang="es-ES" i="1" dirty="0" err="1" smtClean="0"/>
              <a:t>DERMOFARMACIA</a:t>
            </a:r>
            <a:endParaRPr lang="es-ES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813671"/>
            <a:ext cx="7593012" cy="479425"/>
          </a:xfrm>
        </p:spPr>
        <p:txBody>
          <a:bodyPr/>
          <a:lstStyle/>
          <a:p>
            <a:r>
              <a:rPr lang="es-ES" i="1" dirty="0" smtClean="0">
                <a:solidFill>
                  <a:schemeClr val="bg1"/>
                </a:solidFill>
              </a:rPr>
              <a:t>CONOCER PARA ACONSEJAR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76256" y="544522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u="none" dirty="0" smtClean="0">
                <a:solidFill>
                  <a:schemeClr val="bg1"/>
                </a:solidFill>
              </a:rPr>
              <a:t>Antonio Gris </a:t>
            </a:r>
            <a:r>
              <a:rPr lang="es-ES" b="1" i="1" u="none" dirty="0" err="1" smtClean="0">
                <a:solidFill>
                  <a:schemeClr val="bg1"/>
                </a:solidFill>
              </a:rPr>
              <a:t>Forn</a:t>
            </a:r>
            <a:endParaRPr lang="es-ES" b="1" i="1" u="none" dirty="0" smtClean="0">
              <a:solidFill>
                <a:schemeClr val="bg1"/>
              </a:solidFill>
            </a:endParaRPr>
          </a:p>
          <a:p>
            <a:r>
              <a:rPr lang="es-ES" b="1" i="1" u="none" dirty="0" smtClean="0">
                <a:solidFill>
                  <a:schemeClr val="bg1"/>
                </a:solidFill>
              </a:rPr>
              <a:t>CAUDALIE SPAIN</a:t>
            </a:r>
            <a:endParaRPr lang="es-ES" b="1" i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¿RIESGO U OPORTUNIDAD?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5" name="Picture 7" descr="ATT61148"/>
          <p:cNvPicPr>
            <a:picLocks noChangeAspect="1" noChangeArrowheads="1"/>
          </p:cNvPicPr>
          <p:nvPr/>
        </p:nvPicPr>
        <p:blipFill>
          <a:blip r:embed="rId2" cstate="print"/>
          <a:srcRect b="10193"/>
          <a:stretch>
            <a:fillRect/>
          </a:stretch>
        </p:blipFill>
        <p:spPr bwMode="auto">
          <a:xfrm>
            <a:off x="5220072" y="3717032"/>
            <a:ext cx="34559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invGray">
          <a:xfrm>
            <a:off x="539552" y="4653136"/>
            <a:ext cx="4404866" cy="830997"/>
          </a:xfrm>
          <a:prstGeom prst="rect">
            <a:avLst/>
          </a:prstGeom>
          <a:solidFill>
            <a:srgbClr val="8D42C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400" b="1" i="1" u="none" dirty="0" smtClean="0">
                <a:solidFill>
                  <a:schemeClr val="bg1"/>
                </a:solidFill>
              </a:rPr>
              <a:t>¿ES UN OBJETIVO DEMASIADO AMBICIOSO?</a:t>
            </a:r>
            <a:endParaRPr lang="es-ES" sz="2400" b="1" i="1" u="none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1844824"/>
            <a:ext cx="7704353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i="1" u="none" dirty="0" smtClean="0">
                <a:solidFill>
                  <a:srgbClr val="7030A0"/>
                </a:solidFill>
              </a:rPr>
              <a:t>MERCADO COSMÉTICA EN ESPAÑA         5.000 M €</a:t>
            </a:r>
          </a:p>
          <a:p>
            <a:pPr>
              <a:lnSpc>
                <a:spcPct val="150000"/>
              </a:lnSpc>
            </a:pPr>
            <a:r>
              <a:rPr lang="es-ES" sz="2400" b="1" i="1" u="none" dirty="0" smtClean="0">
                <a:solidFill>
                  <a:srgbClr val="7030A0"/>
                </a:solidFill>
              </a:rPr>
              <a:t>CANAL </a:t>
            </a:r>
            <a:r>
              <a:rPr lang="es-ES" sz="2400" b="1" i="1" u="none" dirty="0" err="1" smtClean="0">
                <a:solidFill>
                  <a:srgbClr val="7030A0"/>
                </a:solidFill>
              </a:rPr>
              <a:t>DERMOFARMACIA</a:t>
            </a:r>
            <a:r>
              <a:rPr lang="es-ES" sz="2400" b="1" i="1" u="none" dirty="0" smtClean="0">
                <a:solidFill>
                  <a:srgbClr val="7030A0"/>
                </a:solidFill>
              </a:rPr>
              <a:t>                             500 M €</a:t>
            </a:r>
          </a:p>
          <a:p>
            <a:pPr>
              <a:lnSpc>
                <a:spcPct val="150000"/>
              </a:lnSpc>
            </a:pPr>
            <a:r>
              <a:rPr lang="es-ES" sz="2400" b="1" i="1" u="none" dirty="0" smtClean="0">
                <a:solidFill>
                  <a:srgbClr val="7030A0"/>
                </a:solidFill>
              </a:rPr>
              <a:t>OTROS CANALES                                         4.500 M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7CB4F-9444-437D-A402-755247C688EE}" type="slidenum">
              <a:rPr lang="es-ES"/>
              <a:pPr/>
              <a:t>11</a:t>
            </a:fld>
            <a:endParaRPr lang="es-E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792162"/>
          </a:xfrm>
        </p:spPr>
        <p:txBody>
          <a:bodyPr/>
          <a:lstStyle/>
          <a:p>
            <a:r>
              <a:rPr lang="es-ES" b="1" i="1" dirty="0" smtClean="0"/>
              <a:t>GUIÓN</a:t>
            </a:r>
            <a:endParaRPr lang="es-ES" b="1" i="1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856984" cy="47518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INTRODUCCIÓN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SITUACIÓN DE MERCADO:¿RIESGO U OPORTUNIDAD?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ANÁLISIS DE LA CONSUMIDORA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ESTRATEGIA COMERCIAL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¿QUÉ VENDO?</a:t>
            </a: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CONCLUSIONES.</a:t>
            </a:r>
            <a:endParaRPr lang="es-ES" sz="2400" b="1" i="1" dirty="0">
              <a:solidFill>
                <a:srgbClr val="5826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312" y="44450"/>
            <a:ext cx="8949183" cy="792163"/>
          </a:xfrm>
        </p:spPr>
        <p:txBody>
          <a:bodyPr/>
          <a:lstStyle/>
          <a:p>
            <a:r>
              <a:rPr lang="es-ES" sz="3200" b="1" i="1" dirty="0" smtClean="0"/>
              <a:t>¿A QUIÉN QUEREMOS COMO CLIENTE?</a:t>
            </a:r>
            <a:endParaRPr lang="es-ES" sz="3200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604448" y="6453336"/>
            <a:ext cx="504056" cy="287610"/>
          </a:xfrm>
        </p:spPr>
        <p:txBody>
          <a:bodyPr/>
          <a:lstStyle/>
          <a:p>
            <a:fld id="{621655FF-B13F-40D5-B9D7-26AAE2B1EA67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75409" y="1268760"/>
            <a:ext cx="647700" cy="3887787"/>
          </a:xfrm>
          <a:prstGeom prst="upArrow">
            <a:avLst>
              <a:gd name="adj1" fmla="val 47056"/>
              <a:gd name="adj2" fmla="val 55884"/>
            </a:avLst>
          </a:prstGeom>
          <a:solidFill>
            <a:srgbClr val="8D42C6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es-ES" b="1" i="1" u="none">
                <a:solidFill>
                  <a:schemeClr val="bg1"/>
                </a:solidFill>
              </a:rPr>
              <a:t>SATISFACCION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5760640" y="3680966"/>
            <a:ext cx="647700" cy="3887788"/>
          </a:xfrm>
          <a:prstGeom prst="upArrow">
            <a:avLst>
              <a:gd name="adj1" fmla="val 47056"/>
              <a:gd name="adj2" fmla="val 55884"/>
            </a:avLst>
          </a:prstGeom>
          <a:solidFill>
            <a:srgbClr val="8D42C6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es-ES" b="1" i="1" u="none">
                <a:solidFill>
                  <a:schemeClr val="bg1"/>
                </a:solidFill>
              </a:rPr>
              <a:t>RETENCION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724128" y="5949280"/>
            <a:ext cx="17843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 i="1" dirty="0">
                <a:solidFill>
                  <a:srgbClr val="8D42C6"/>
                </a:solidFill>
              </a:rPr>
              <a:t>Fuente: Luis Mª </a:t>
            </a:r>
            <a:r>
              <a:rPr lang="es-ES" sz="1200" b="1" i="1" dirty="0" err="1">
                <a:solidFill>
                  <a:srgbClr val="8D42C6"/>
                </a:solidFill>
              </a:rPr>
              <a:t>Huete</a:t>
            </a:r>
            <a:endParaRPr lang="es-ES" sz="1200" b="1" i="1" dirty="0">
              <a:solidFill>
                <a:srgbClr val="8D42C6"/>
              </a:solidFill>
            </a:endParaRPr>
          </a:p>
        </p:txBody>
      </p:sp>
      <p:pic>
        <p:nvPicPr>
          <p:cNvPr id="10" name="Picture 15" descr="ejecu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3662"/>
            <a:ext cx="2533526" cy="5081167"/>
          </a:xfrm>
          <a:prstGeom prst="rect">
            <a:avLst/>
          </a:prstGeom>
          <a:noFill/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140596" y="3356322"/>
            <a:ext cx="1800225" cy="1800225"/>
          </a:xfrm>
          <a:prstGeom prst="rect">
            <a:avLst/>
          </a:prstGeom>
          <a:solidFill>
            <a:srgbClr val="8D42C6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b="1" i="1" u="none">
                <a:solidFill>
                  <a:schemeClr val="bg1"/>
                </a:solidFill>
              </a:rPr>
              <a:t>TERRORISTA</a:t>
            </a:r>
          </a:p>
          <a:p>
            <a:r>
              <a:rPr lang="es-ES" sz="1600" b="1" i="1" u="none">
                <a:solidFill>
                  <a:schemeClr val="bg1"/>
                </a:solidFill>
              </a:rPr>
              <a:t>Se quejan, optan por la competencia y hablan mal del servicio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140596" y="1484660"/>
            <a:ext cx="1800225" cy="1800225"/>
          </a:xfrm>
          <a:prstGeom prst="rect">
            <a:avLst/>
          </a:prstGeom>
          <a:solidFill>
            <a:srgbClr val="8D42C6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b="1" i="1" u="none" dirty="0">
                <a:solidFill>
                  <a:schemeClr val="bg1"/>
                </a:solidFill>
              </a:rPr>
              <a:t>MERCENARIOS</a:t>
            </a:r>
          </a:p>
          <a:p>
            <a:r>
              <a:rPr lang="es-ES" sz="1600" b="1" i="1" u="none" dirty="0">
                <a:solidFill>
                  <a:schemeClr val="bg1"/>
                </a:solidFill>
              </a:rPr>
              <a:t>Atraídos por la empresa mediante promociones o precios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012259" y="1484660"/>
            <a:ext cx="1800225" cy="1800225"/>
          </a:xfrm>
          <a:prstGeom prst="rect">
            <a:avLst/>
          </a:prstGeom>
          <a:solidFill>
            <a:srgbClr val="8D42C6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b="1" i="1" u="none">
                <a:solidFill>
                  <a:schemeClr val="bg1"/>
                </a:solidFill>
              </a:rPr>
              <a:t>APÓSTOLES</a:t>
            </a:r>
          </a:p>
          <a:p>
            <a:r>
              <a:rPr lang="es-ES" sz="1600" b="1" i="1" u="none">
                <a:solidFill>
                  <a:schemeClr val="bg1"/>
                </a:solidFill>
              </a:rPr>
              <a:t>Promocionan a la empresa, aportan sugerencias e informan de la competencia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012259" y="3356322"/>
            <a:ext cx="1800225" cy="1800225"/>
          </a:xfrm>
          <a:prstGeom prst="rect">
            <a:avLst/>
          </a:prstGeom>
          <a:solidFill>
            <a:srgbClr val="8D42C6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b="1" i="1" u="none" dirty="0">
                <a:solidFill>
                  <a:schemeClr val="bg1"/>
                </a:solidFill>
              </a:rPr>
              <a:t>REHENES</a:t>
            </a:r>
          </a:p>
          <a:p>
            <a:r>
              <a:rPr lang="es-ES" sz="1600" b="1" i="1" u="none" dirty="0">
                <a:solidFill>
                  <a:schemeClr val="bg1"/>
                </a:solidFill>
              </a:rPr>
              <a:t>Frustrados, quieren dejar    de ser clientes de la empresa    pero no pueden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509021" y="2060922"/>
            <a:ext cx="863600" cy="647700"/>
          </a:xfrm>
          <a:prstGeom prst="rightArrow">
            <a:avLst>
              <a:gd name="adj1" fmla="val 50000"/>
              <a:gd name="adj2" fmla="val 49512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6200000">
            <a:off x="6480571" y="3034060"/>
            <a:ext cx="863600" cy="647700"/>
          </a:xfrm>
          <a:prstGeom prst="rightArrow">
            <a:avLst>
              <a:gd name="adj1" fmla="val 50000"/>
              <a:gd name="adj2" fmla="val 49512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Elipse"/>
          <p:cNvSpPr/>
          <p:nvPr/>
        </p:nvSpPr>
        <p:spPr bwMode="auto">
          <a:xfrm>
            <a:off x="35496" y="1556792"/>
            <a:ext cx="4032448" cy="3888432"/>
          </a:xfrm>
          <a:prstGeom prst="ellipse">
            <a:avLst/>
          </a:prstGeom>
          <a:solidFill>
            <a:srgbClr val="8D42C6"/>
          </a:solidFill>
          <a:ln>
            <a:solidFill>
              <a:srgbClr val="7030A0"/>
            </a:solidFill>
            <a:headEnd type="none" w="med" len="med"/>
            <a:tailEnd type="none" w="med" len="med"/>
          </a:ln>
          <a:scene3d>
            <a:camera prst="perspectiveContrastingRightFacing">
              <a:rot lat="547295" lon="19873672" rev="368351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NIVELES DE COMPRA SEGÚN NECESIDADES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z="1200" smtClean="0"/>
              <a:pPr/>
              <a:t>13</a:t>
            </a:fld>
            <a:endParaRPr lang="es-ES" sz="1200" dirty="0"/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ltGray">
          <a:xfrm>
            <a:off x="4139952" y="3203575"/>
            <a:ext cx="4824536" cy="528638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headEnd/>
            <a:tailEnd/>
          </a:ln>
          <a:scene3d>
            <a:camera prst="perspectiveContrastingRightFacing">
              <a:rot lat="20211106" lon="20785461" rev="576385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1600" b="1" i="1" u="none" dirty="0" smtClean="0">
                <a:solidFill>
                  <a:schemeClr val="bg1"/>
                </a:solidFill>
                <a:latin typeface="+mn-lt"/>
              </a:rPr>
              <a:t>NECESIDADES SOCIALES</a:t>
            </a: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ltGray">
          <a:xfrm>
            <a:off x="3995936" y="2476500"/>
            <a:ext cx="4826123" cy="528638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headEnd/>
            <a:tailEnd/>
          </a:ln>
          <a:scene3d>
            <a:camera prst="perspectiveContrastingRightFacing">
              <a:rot lat="20211106" lon="20785461" rev="576385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1600" b="1" i="1" u="none" dirty="0" smtClean="0">
                <a:solidFill>
                  <a:schemeClr val="bg1"/>
                </a:solidFill>
                <a:latin typeface="+mn-lt"/>
              </a:rPr>
              <a:t>NECESIDADES DE SEGURIDAD</a:t>
            </a: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ltGray">
          <a:xfrm>
            <a:off x="3678857" y="1747838"/>
            <a:ext cx="4826135" cy="53022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headEnd/>
            <a:tailEnd/>
          </a:ln>
          <a:scene3d>
            <a:camera prst="perspectiveContrastingRightFacing">
              <a:rot lat="20211106" lon="20785461" rev="576385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1600" b="1" i="1" u="none" dirty="0" smtClean="0">
                <a:solidFill>
                  <a:schemeClr val="bg1"/>
                </a:solidFill>
                <a:latin typeface="+mn-lt"/>
              </a:rPr>
              <a:t>NECESIDADES FISIOLÓGICAS</a:t>
            </a:r>
          </a:p>
        </p:txBody>
      </p:sp>
      <p:sp>
        <p:nvSpPr>
          <p:cNvPr id="26" name="AutoShape 52"/>
          <p:cNvSpPr>
            <a:spLocks noChangeArrowheads="1"/>
          </p:cNvSpPr>
          <p:nvPr/>
        </p:nvSpPr>
        <p:spPr bwMode="ltGray">
          <a:xfrm>
            <a:off x="3995936" y="3930650"/>
            <a:ext cx="4826123" cy="53022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headEnd/>
            <a:tailEnd/>
          </a:ln>
          <a:scene3d>
            <a:camera prst="perspectiveContrastingRightFacing">
              <a:rot lat="20211106" lon="20785461" rev="576385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1600" b="1" i="1" u="none" dirty="0" smtClean="0">
                <a:solidFill>
                  <a:schemeClr val="bg1"/>
                </a:solidFill>
                <a:latin typeface="+mn-lt"/>
              </a:rPr>
              <a:t>NECESIDADES DE EGO</a:t>
            </a:r>
          </a:p>
        </p:txBody>
      </p:sp>
      <p:sp>
        <p:nvSpPr>
          <p:cNvPr id="33" name="AutoShape 59"/>
          <p:cNvSpPr>
            <a:spLocks noChangeArrowheads="1"/>
          </p:cNvSpPr>
          <p:nvPr/>
        </p:nvSpPr>
        <p:spPr bwMode="ltGray">
          <a:xfrm>
            <a:off x="3635896" y="4653136"/>
            <a:ext cx="4826124" cy="53022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headEnd/>
            <a:tailEnd/>
          </a:ln>
          <a:scene3d>
            <a:camera prst="perspectiveContrastingRightFacing">
              <a:rot lat="20211106" lon="20785461" rev="576385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s-ES" sz="1600" b="1" i="1" u="none" dirty="0" smtClean="0">
                <a:solidFill>
                  <a:schemeClr val="bg1"/>
                </a:solidFill>
              </a:rPr>
              <a:t>NECESIDADES DE AUTORREALIZACIÓN</a:t>
            </a:r>
          </a:p>
        </p:txBody>
      </p:sp>
      <p:sp>
        <p:nvSpPr>
          <p:cNvPr id="56" name="55 Elipse"/>
          <p:cNvSpPr/>
          <p:nvPr/>
        </p:nvSpPr>
        <p:spPr bwMode="auto">
          <a:xfrm>
            <a:off x="3728417" y="1791866"/>
            <a:ext cx="432000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401B5B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RightFacing">
              <a:rot lat="20211106" lon="20785461" rev="576385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57" name="56 Elipse"/>
          <p:cNvSpPr/>
          <p:nvPr/>
        </p:nvSpPr>
        <p:spPr bwMode="auto">
          <a:xfrm>
            <a:off x="4048893" y="2511946"/>
            <a:ext cx="432000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401B5B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RightFacing">
              <a:rot lat="20211106" lon="20785461" rev="576385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u="none" dirty="0" smtClean="0">
                <a:solidFill>
                  <a:srgbClr val="58267E"/>
                </a:solidFill>
              </a:rPr>
              <a:t>2</a:t>
            </a:r>
          </a:p>
        </p:txBody>
      </p:sp>
      <p:sp>
        <p:nvSpPr>
          <p:cNvPr id="58" name="57 Elipse"/>
          <p:cNvSpPr/>
          <p:nvPr/>
        </p:nvSpPr>
        <p:spPr bwMode="auto">
          <a:xfrm>
            <a:off x="3683520" y="4696569"/>
            <a:ext cx="432000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401B5B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RightFacing">
              <a:rot lat="20211106" lon="20785461" rev="576385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" pitchFamily="34" charset="0"/>
              </a:rPr>
              <a:t>5</a:t>
            </a:r>
          </a:p>
        </p:txBody>
      </p:sp>
      <p:sp>
        <p:nvSpPr>
          <p:cNvPr id="59" name="58 Elipse"/>
          <p:cNvSpPr/>
          <p:nvPr/>
        </p:nvSpPr>
        <p:spPr bwMode="auto">
          <a:xfrm>
            <a:off x="4182243" y="3246884"/>
            <a:ext cx="432000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401B5B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RightFacing">
              <a:rot lat="20211106" lon="20785461" rev="576385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u="none" dirty="0" smtClean="0">
                <a:solidFill>
                  <a:srgbClr val="58267E"/>
                </a:solidFill>
              </a:rPr>
              <a:t>3</a:t>
            </a:r>
          </a:p>
        </p:txBody>
      </p:sp>
      <p:sp>
        <p:nvSpPr>
          <p:cNvPr id="60" name="59 Elipse"/>
          <p:cNvSpPr/>
          <p:nvPr/>
        </p:nvSpPr>
        <p:spPr bwMode="auto">
          <a:xfrm>
            <a:off x="4048893" y="3976489"/>
            <a:ext cx="432000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401B5B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RightFacing">
              <a:rot lat="20211106" lon="20785461" rev="576385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u="none" dirty="0" smtClean="0">
                <a:solidFill>
                  <a:srgbClr val="58267E"/>
                </a:solidFill>
              </a:rPr>
              <a:t>4</a:t>
            </a: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87312" y="44450"/>
            <a:ext cx="9056688" cy="792163"/>
          </a:xfrm>
        </p:spPr>
        <p:txBody>
          <a:bodyPr/>
          <a:lstStyle/>
          <a:p>
            <a:r>
              <a:rPr lang="es-ES" i="1" dirty="0" smtClean="0"/>
              <a:t>ANÁLISIS DE LA CONSUMIDORA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" grpId="0" animBg="1"/>
      <p:bldP spid="12" grpId="0" animBg="1"/>
      <p:bldP spid="19" grpId="0" animBg="1"/>
      <p:bldP spid="26" grpId="0" animBg="1"/>
      <p:bldP spid="33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t0.gstatic.com/images?q=tbn:ANd9GcROVm-brZ1xZGctswuBnYrGOe4bopCGEgq4qal_j8vNOxjw-bXAT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34" r="17939"/>
          <a:stretch>
            <a:fillRect/>
          </a:stretch>
        </p:blipFill>
        <p:spPr bwMode="auto">
          <a:xfrm>
            <a:off x="6516216" y="2722366"/>
            <a:ext cx="2448272" cy="315490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312" y="44450"/>
            <a:ext cx="9056688" cy="792163"/>
          </a:xfrm>
        </p:spPr>
        <p:txBody>
          <a:bodyPr/>
          <a:lstStyle/>
          <a:p>
            <a:r>
              <a:rPr lang="es-ES" i="1" dirty="0" smtClean="0"/>
              <a:t>ANÁLISIS DE LA CONSUMIDORA</a:t>
            </a:r>
            <a:endParaRPr lang="es-ES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162880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i="1" dirty="0" smtClean="0">
                <a:solidFill>
                  <a:srgbClr val="7030A0"/>
                </a:solidFill>
              </a:rPr>
              <a:t>Motivo de compra: </a:t>
            </a:r>
            <a:r>
              <a:rPr lang="es-ES" sz="3200" b="1" i="1" u="none" dirty="0" smtClean="0">
                <a:solidFill>
                  <a:srgbClr val="7030A0"/>
                </a:solidFill>
              </a:rPr>
              <a:t>es la fuerza que mueve al cliente a tomar la decisión de compra.</a:t>
            </a:r>
            <a:endParaRPr lang="es-ES" sz="3200" b="1" i="1" u="none" dirty="0">
              <a:solidFill>
                <a:srgbClr val="7030A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3933056"/>
            <a:ext cx="2209800" cy="990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000" b="1" i="1" u="none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139952" y="3933056"/>
            <a:ext cx="2438400" cy="990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000" b="1" i="1" u="none" dirty="0">
                <a:solidFill>
                  <a:srgbClr val="7030A0"/>
                </a:solidFill>
                <a:latin typeface="+mj-lt"/>
              </a:rPr>
              <a:t>COMUNICACIÓN</a:t>
            </a:r>
          </a:p>
          <a:p>
            <a:pPr algn="ctr"/>
            <a:r>
              <a:rPr lang="es-ES_tradnl" sz="2000" b="1" i="1" u="none" dirty="0">
                <a:solidFill>
                  <a:srgbClr val="7030A0"/>
                </a:solidFill>
                <a:latin typeface="+mj-lt"/>
              </a:rPr>
              <a:t>PERSUASIVA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26232" y="4207694"/>
            <a:ext cx="1037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 i="1" u="none" dirty="0">
                <a:solidFill>
                  <a:srgbClr val="7030A0"/>
                </a:solidFill>
                <a:latin typeface="+mj-lt"/>
              </a:rPr>
              <a:t>VENTA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563888" y="4399012"/>
            <a:ext cx="5334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s-ES" sz="2000" b="1" i="1" u="none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xt Box 284"/>
          <p:cNvSpPr txBox="1">
            <a:spLocks noChangeArrowheads="1"/>
          </p:cNvSpPr>
          <p:nvPr/>
        </p:nvSpPr>
        <p:spPr bwMode="auto">
          <a:xfrm>
            <a:off x="461120" y="4009256"/>
            <a:ext cx="1699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 i="1" u="none" dirty="0">
                <a:solidFill>
                  <a:srgbClr val="7030A0"/>
                </a:solidFill>
                <a:latin typeface="+mj-lt"/>
              </a:rPr>
              <a:t>NECESIDAD</a:t>
            </a:r>
          </a:p>
        </p:txBody>
      </p:sp>
      <p:sp>
        <p:nvSpPr>
          <p:cNvPr id="12" name="Text Box 285"/>
          <p:cNvSpPr txBox="1">
            <a:spLocks noChangeArrowheads="1"/>
          </p:cNvSpPr>
          <p:nvPr/>
        </p:nvSpPr>
        <p:spPr bwMode="auto">
          <a:xfrm>
            <a:off x="1093912" y="4237856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 i="1" u="none">
                <a:solidFill>
                  <a:srgbClr val="7030A0"/>
                </a:solidFill>
                <a:latin typeface="+mj-lt"/>
              </a:rPr>
              <a:t>+</a:t>
            </a:r>
          </a:p>
        </p:txBody>
      </p:sp>
      <p:sp>
        <p:nvSpPr>
          <p:cNvPr id="13" name="Text Box 286"/>
          <p:cNvSpPr txBox="1">
            <a:spLocks noChangeArrowheads="1"/>
          </p:cNvSpPr>
          <p:nvPr/>
        </p:nvSpPr>
        <p:spPr bwMode="auto">
          <a:xfrm>
            <a:off x="408112" y="4466456"/>
            <a:ext cx="1803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 i="1" u="none">
                <a:solidFill>
                  <a:srgbClr val="7030A0"/>
                </a:solidFill>
                <a:latin typeface="+mj-lt"/>
              </a:rPr>
              <a:t>MOTIVACION</a:t>
            </a:r>
          </a:p>
        </p:txBody>
      </p:sp>
      <p:sp>
        <p:nvSpPr>
          <p:cNvPr id="14" name="Text Box 287"/>
          <p:cNvSpPr txBox="1">
            <a:spLocks noChangeArrowheads="1"/>
          </p:cNvSpPr>
          <p:nvPr/>
        </p:nvSpPr>
        <p:spPr bwMode="auto">
          <a:xfrm>
            <a:off x="2339752" y="4221088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 i="1" u="none" dirty="0">
                <a:solidFill>
                  <a:srgbClr val="7030A0"/>
                </a:solidFill>
                <a:latin typeface="+mj-lt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 autoUpdateAnimBg="0"/>
      <p:bldP spid="8" grpId="0" animBg="1" autoUpdateAnimBg="0"/>
      <p:bldP spid="9" grpId="0" autoUpdateAnimBg="0"/>
      <p:bldP spid="10" grpId="0" animBg="1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 bwMode="auto">
          <a:xfrm>
            <a:off x="8587514" y="6445291"/>
            <a:ext cx="504056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655FF-B13F-40D5-B9D7-26AAE2B1EA67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 Box 244"/>
          <p:cNvSpPr txBox="1">
            <a:spLocks noChangeArrowheads="1"/>
          </p:cNvSpPr>
          <p:nvPr/>
        </p:nvSpPr>
        <p:spPr bwMode="auto">
          <a:xfrm>
            <a:off x="1752600" y="1844824"/>
            <a:ext cx="25908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Seguridad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Calidad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Seriedad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Materialidad física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Resultados testados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Eficacia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Garantía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Efectividad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Confianza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Semejanza</a:t>
            </a:r>
          </a:p>
        </p:txBody>
      </p:sp>
      <p:sp>
        <p:nvSpPr>
          <p:cNvPr id="8" name="Text Box 252"/>
          <p:cNvSpPr txBox="1">
            <a:spLocks noChangeArrowheads="1"/>
          </p:cNvSpPr>
          <p:nvPr/>
        </p:nvSpPr>
        <p:spPr bwMode="auto">
          <a:xfrm>
            <a:off x="5638800" y="1844824"/>
            <a:ext cx="2057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Fidelidad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Imagen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Placer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Sibaritismo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Comodidad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Oportunidad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Servicio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Aspecto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Novedad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s-ES_tradnl" sz="1800" b="1" i="1" u="none" dirty="0">
                <a:solidFill>
                  <a:srgbClr val="7030A0"/>
                </a:solidFill>
                <a:latin typeface="+mn-lt"/>
              </a:rPr>
              <a:t> ...</a:t>
            </a:r>
          </a:p>
        </p:txBody>
      </p:sp>
      <p:sp>
        <p:nvSpPr>
          <p:cNvPr id="9" name="Text Box 253"/>
          <p:cNvSpPr txBox="1">
            <a:spLocks noChangeArrowheads="1"/>
          </p:cNvSpPr>
          <p:nvPr/>
        </p:nvSpPr>
        <p:spPr bwMode="auto">
          <a:xfrm>
            <a:off x="914400" y="5654824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b="1" i="1" u="none" dirty="0">
                <a:solidFill>
                  <a:srgbClr val="7030A0"/>
                </a:solidFill>
                <a:latin typeface="+mn-lt"/>
              </a:rPr>
              <a:t>FRENTE AL PRODUCTO O </a:t>
            </a:r>
            <a:r>
              <a:rPr lang="es-ES_tradnl" b="1" i="1" u="none" dirty="0" smtClean="0">
                <a:solidFill>
                  <a:srgbClr val="7030A0"/>
                </a:solidFill>
                <a:latin typeface="+mn-lt"/>
              </a:rPr>
              <a:t>AL PUNTO DE VENTA</a:t>
            </a:r>
            <a:endParaRPr lang="es-ES_tradnl" b="1" i="1" u="none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7313" y="44450"/>
            <a:ext cx="8229600" cy="792163"/>
          </a:xfrm>
        </p:spPr>
        <p:txBody>
          <a:bodyPr/>
          <a:lstStyle/>
          <a:p>
            <a:r>
              <a:rPr lang="es-ES" b="1" i="1" dirty="0" smtClean="0"/>
              <a:t>MOTIVOS DE COMPRA</a:t>
            </a:r>
            <a:endParaRPr lang="es-E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MOTIVOS DE COMPRA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379310" y="1916832"/>
            <a:ext cx="18245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i="1" u="none" dirty="0" smtClean="0">
                <a:solidFill>
                  <a:srgbClr val="7030A0"/>
                </a:solidFill>
              </a:rPr>
              <a:t>S</a:t>
            </a:r>
            <a:r>
              <a:rPr lang="es-ES" sz="2400" b="1" i="1" u="none" dirty="0" smtClean="0">
                <a:solidFill>
                  <a:srgbClr val="7030A0"/>
                </a:solidFill>
              </a:rPr>
              <a:t>eguridad</a:t>
            </a:r>
          </a:p>
          <a:p>
            <a:r>
              <a:rPr lang="es-ES" sz="4000" b="1" i="1" u="none" dirty="0" smtClean="0">
                <a:solidFill>
                  <a:srgbClr val="7030A0"/>
                </a:solidFill>
              </a:rPr>
              <a:t>A</a:t>
            </a:r>
            <a:r>
              <a:rPr lang="es-ES" sz="2400" b="1" i="1" u="none" dirty="0" smtClean="0">
                <a:solidFill>
                  <a:srgbClr val="7030A0"/>
                </a:solidFill>
              </a:rPr>
              <a:t>fecto</a:t>
            </a:r>
          </a:p>
          <a:p>
            <a:r>
              <a:rPr lang="es-ES" sz="4000" b="1" i="1" u="none" dirty="0" smtClean="0">
                <a:solidFill>
                  <a:srgbClr val="7030A0"/>
                </a:solidFill>
              </a:rPr>
              <a:t>B</a:t>
            </a:r>
            <a:r>
              <a:rPr lang="es-ES" sz="2400" b="1" i="1" u="none" dirty="0" smtClean="0">
                <a:solidFill>
                  <a:srgbClr val="7030A0"/>
                </a:solidFill>
              </a:rPr>
              <a:t>ienestar</a:t>
            </a:r>
          </a:p>
          <a:p>
            <a:r>
              <a:rPr lang="es-ES" sz="4000" b="1" i="1" u="none" dirty="0" smtClean="0">
                <a:solidFill>
                  <a:srgbClr val="7030A0"/>
                </a:solidFill>
              </a:rPr>
              <a:t>O</a:t>
            </a:r>
            <a:r>
              <a:rPr lang="es-ES" sz="2400" b="1" i="1" u="none" dirty="0" smtClean="0">
                <a:solidFill>
                  <a:srgbClr val="7030A0"/>
                </a:solidFill>
              </a:rPr>
              <a:t>rgullo</a:t>
            </a:r>
          </a:p>
          <a:p>
            <a:r>
              <a:rPr lang="es-ES" sz="4000" b="1" i="1" u="none" dirty="0" smtClean="0">
                <a:solidFill>
                  <a:srgbClr val="7030A0"/>
                </a:solidFill>
              </a:rPr>
              <a:t>N</a:t>
            </a:r>
            <a:r>
              <a:rPr lang="es-ES" sz="2400" b="1" i="1" u="none" dirty="0" smtClean="0">
                <a:solidFill>
                  <a:srgbClr val="7030A0"/>
                </a:solidFill>
              </a:rPr>
              <a:t>ovedad</a:t>
            </a:r>
          </a:p>
          <a:p>
            <a:r>
              <a:rPr lang="es-ES" sz="4000" b="1" i="1" u="none" dirty="0" smtClean="0">
                <a:solidFill>
                  <a:srgbClr val="7030A0"/>
                </a:solidFill>
              </a:rPr>
              <a:t>E</a:t>
            </a:r>
            <a:r>
              <a:rPr lang="es-ES" sz="2400" b="1" i="1" u="none" dirty="0" smtClean="0">
                <a:solidFill>
                  <a:srgbClr val="7030A0"/>
                </a:solidFill>
              </a:rPr>
              <a:t>conomía</a:t>
            </a:r>
          </a:p>
        </p:txBody>
      </p:sp>
      <p:pic>
        <p:nvPicPr>
          <p:cNvPr id="82946" name="Picture 2" descr="http://t2.gstatic.com/images?q=tbn:ANd9GcQ2ayb__zz8vCxXerutgqCzEZgMhKGE6zbNSo6U62yBv70WkN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4170">
            <a:off x="5073550" y="1447334"/>
            <a:ext cx="3103633" cy="1970038"/>
          </a:xfrm>
          <a:prstGeom prst="rect">
            <a:avLst/>
          </a:prstGeom>
          <a:noFill/>
        </p:spPr>
      </p:pic>
      <p:pic>
        <p:nvPicPr>
          <p:cNvPr id="82950" name="Picture 6" descr="http://t3.gstatic.com/images?q=tbn:ANd9GcR23vulvdX0vbsJWCcwEFZuOsQv8YVAJET5_V-xJ67Hd-kzzm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6688">
            <a:off x="3995936" y="3140968"/>
            <a:ext cx="2466975" cy="1847851"/>
          </a:xfrm>
          <a:prstGeom prst="rect">
            <a:avLst/>
          </a:prstGeom>
          <a:noFill/>
        </p:spPr>
      </p:pic>
      <p:pic>
        <p:nvPicPr>
          <p:cNvPr id="82948" name="Picture 4" descr="http://t2.gstatic.com/images?q=tbn:ANd9GcSQFHfBGBIvBV5cOomjfBTAXkiK1Sfrd2hgoKi_y36RldnP0z2m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0418">
            <a:off x="6005455" y="3284081"/>
            <a:ext cx="2365016" cy="2312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7CB4F-9444-437D-A402-755247C688EE}" type="slidenum">
              <a:rPr lang="es-ES"/>
              <a:pPr/>
              <a:t>17</a:t>
            </a:fld>
            <a:endParaRPr lang="es-E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792162"/>
          </a:xfrm>
        </p:spPr>
        <p:txBody>
          <a:bodyPr/>
          <a:lstStyle/>
          <a:p>
            <a:r>
              <a:rPr lang="es-ES" b="1" i="1" dirty="0" smtClean="0"/>
              <a:t>GUIÓN</a:t>
            </a:r>
            <a:endParaRPr lang="es-ES" b="1" i="1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856984" cy="47518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INTRODUCCIÓN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SITUACIÓN DE MERCADO:¿RIESGO U OPORTUNIDAD?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ANÁLISIS DE LA CONSUMIDORA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ESTRATEGIA COMERCIAL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¿QUÉ VENDO?</a:t>
            </a: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CONCLUSIONES.</a:t>
            </a:r>
            <a:endParaRPr lang="es-ES" sz="2400" b="1" i="1" dirty="0">
              <a:solidFill>
                <a:srgbClr val="5826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EL FARMACÉUTICO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18</a:t>
            </a:fld>
            <a:endParaRPr lang="es-ES" dirty="0"/>
          </a:p>
        </p:txBody>
      </p:sp>
      <p:pic>
        <p:nvPicPr>
          <p:cNvPr id="5" name="Picture 39" descr="ANd9GcRpO9icCLGTQs91VeZtW0O3368q1HRnyQydR6iXtXM_CCwFCgc&amp;t=1&amp;usg=__rYZWOvAdjiblj0clStvqrufT-Tg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394222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2996952"/>
            <a:ext cx="8352928" cy="28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800" b="1" i="1" u="none" dirty="0">
                <a:solidFill>
                  <a:srgbClr val="58267E"/>
                </a:solidFill>
              </a:rPr>
              <a:t>El </a:t>
            </a:r>
            <a:r>
              <a:rPr lang="en-US" sz="2800" b="1" i="1" u="none" dirty="0" err="1" smtClean="0">
                <a:solidFill>
                  <a:srgbClr val="58267E"/>
                </a:solidFill>
              </a:rPr>
              <a:t>farmacéutico</a:t>
            </a:r>
            <a:r>
              <a:rPr lang="en-US" sz="2800" b="1" i="1" u="none" dirty="0">
                <a:solidFill>
                  <a:srgbClr val="58267E"/>
                </a:solidFill>
              </a:rPr>
              <a:t> </a:t>
            </a:r>
            <a:r>
              <a:rPr lang="en-US" sz="2800" b="1" i="1" u="none" dirty="0" err="1" smtClean="0">
                <a:solidFill>
                  <a:srgbClr val="58267E"/>
                </a:solidFill>
              </a:rPr>
              <a:t>es</a:t>
            </a:r>
            <a:r>
              <a:rPr lang="en-US" sz="2800" b="1" i="1" u="none" dirty="0" smtClean="0">
                <a:solidFill>
                  <a:srgbClr val="58267E"/>
                </a:solidFill>
              </a:rPr>
              <a:t> </a:t>
            </a:r>
            <a:r>
              <a:rPr lang="en-US" sz="2800" b="1" i="1" u="none" dirty="0">
                <a:solidFill>
                  <a:srgbClr val="58267E"/>
                </a:solidFill>
              </a:rPr>
              <a:t>el </a:t>
            </a:r>
            <a:r>
              <a:rPr lang="en-US" sz="2800" b="1" i="1" u="none" dirty="0" err="1">
                <a:solidFill>
                  <a:srgbClr val="58267E"/>
                </a:solidFill>
              </a:rPr>
              <a:t>profesional</a:t>
            </a:r>
            <a:r>
              <a:rPr lang="en-US" sz="2800" b="1" i="1" u="none" dirty="0">
                <a:solidFill>
                  <a:srgbClr val="58267E"/>
                </a:solidFill>
              </a:rPr>
              <a:t> de la </a:t>
            </a:r>
            <a:r>
              <a:rPr lang="en-US" sz="2800" b="1" i="1" u="none" dirty="0" err="1">
                <a:solidFill>
                  <a:srgbClr val="58267E"/>
                </a:solidFill>
              </a:rPr>
              <a:t>salud</a:t>
            </a:r>
            <a:r>
              <a:rPr lang="en-US" sz="2800" b="1" i="1" u="none" dirty="0">
                <a:solidFill>
                  <a:srgbClr val="58267E"/>
                </a:solidFill>
              </a:rPr>
              <a:t> </a:t>
            </a:r>
            <a:r>
              <a:rPr lang="en-US" sz="2800" b="1" i="1" u="none" dirty="0" err="1">
                <a:solidFill>
                  <a:srgbClr val="58267E"/>
                </a:solidFill>
              </a:rPr>
              <a:t>experto</a:t>
            </a:r>
            <a:r>
              <a:rPr lang="en-US" sz="2800" b="1" i="1" u="none" dirty="0">
                <a:solidFill>
                  <a:srgbClr val="58267E"/>
                </a:solidFill>
              </a:rPr>
              <a:t> en los </a:t>
            </a:r>
            <a:r>
              <a:rPr lang="en-US" sz="2800" b="1" i="1" u="none" dirty="0" err="1">
                <a:solidFill>
                  <a:srgbClr val="58267E"/>
                </a:solidFill>
              </a:rPr>
              <a:t>fármacos</a:t>
            </a:r>
            <a:r>
              <a:rPr lang="en-US" sz="2800" b="1" i="1" u="none" dirty="0">
                <a:solidFill>
                  <a:srgbClr val="58267E"/>
                </a:solidFill>
              </a:rPr>
              <a:t>, y en la </a:t>
            </a:r>
            <a:r>
              <a:rPr lang="en-US" sz="2800" b="1" i="1" u="none" dirty="0" err="1">
                <a:solidFill>
                  <a:srgbClr val="58267E"/>
                </a:solidFill>
              </a:rPr>
              <a:t>utilización</a:t>
            </a:r>
            <a:r>
              <a:rPr lang="en-US" sz="2800" b="1" i="1" u="none" dirty="0">
                <a:solidFill>
                  <a:srgbClr val="58267E"/>
                </a:solidFill>
              </a:rPr>
              <a:t> de los </a:t>
            </a:r>
            <a:r>
              <a:rPr lang="en-US" sz="2800" b="1" i="1" u="none" dirty="0" err="1">
                <a:solidFill>
                  <a:srgbClr val="58267E"/>
                </a:solidFill>
              </a:rPr>
              <a:t>medicamentos</a:t>
            </a:r>
            <a:r>
              <a:rPr lang="en-US" sz="2800" b="1" i="1" u="none" dirty="0">
                <a:solidFill>
                  <a:srgbClr val="58267E"/>
                </a:solidFill>
              </a:rPr>
              <a:t> con fines </a:t>
            </a:r>
            <a:r>
              <a:rPr lang="en-US" sz="2800" b="1" i="1" u="none" dirty="0" err="1">
                <a:solidFill>
                  <a:srgbClr val="58267E"/>
                </a:solidFill>
              </a:rPr>
              <a:t>terapéuticos</a:t>
            </a:r>
            <a:r>
              <a:rPr lang="en-US" sz="2800" b="1" i="1" u="none" dirty="0">
                <a:solidFill>
                  <a:srgbClr val="58267E"/>
                </a:solidFill>
              </a:rPr>
              <a:t> en el ser </a:t>
            </a:r>
            <a:r>
              <a:rPr lang="en-US" sz="2800" b="1" i="1" u="none" dirty="0" err="1">
                <a:solidFill>
                  <a:srgbClr val="58267E"/>
                </a:solidFill>
              </a:rPr>
              <a:t>humano</a:t>
            </a:r>
            <a:r>
              <a:rPr lang="en-US" sz="2800" b="1" i="1" u="none" dirty="0">
                <a:solidFill>
                  <a:srgbClr val="58267E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ESTRATEGIA COMERCIAL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gray">
          <a:xfrm flipH="1">
            <a:off x="2489200" y="1457995"/>
            <a:ext cx="6418263" cy="48514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 dirty="0"/>
          </a:p>
        </p:txBody>
      </p:sp>
      <p:grpSp>
        <p:nvGrpSpPr>
          <p:cNvPr id="46" name="45 Grupo"/>
          <p:cNvGrpSpPr/>
          <p:nvPr/>
        </p:nvGrpSpPr>
        <p:grpSpPr>
          <a:xfrm>
            <a:off x="6121400" y="905545"/>
            <a:ext cx="1295400" cy="993775"/>
            <a:chOff x="6121400" y="905545"/>
            <a:chExt cx="1295400" cy="993775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 flipH="1">
              <a:off x="6121400" y="905545"/>
              <a:ext cx="1295400" cy="993775"/>
              <a:chOff x="1440" y="960"/>
              <a:chExt cx="672" cy="522"/>
            </a:xfrm>
          </p:grpSpPr>
          <p:pic>
            <p:nvPicPr>
              <p:cNvPr id="15" name="Picture 28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40" y="1296"/>
                <a:ext cx="672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29"/>
              <p:cNvSpPr>
                <a:spLocks noChangeArrowheads="1"/>
              </p:cNvSpPr>
              <p:nvPr/>
            </p:nvSpPr>
            <p:spPr bwMode="gray">
              <a:xfrm>
                <a:off x="1565" y="960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b="1" i="1" u="none"/>
              </a:p>
            </p:txBody>
          </p:sp>
          <p:sp>
            <p:nvSpPr>
              <p:cNvPr id="17" name="Oval 30"/>
              <p:cNvSpPr>
                <a:spLocks noChangeArrowheads="1"/>
              </p:cNvSpPr>
              <p:nvPr/>
            </p:nvSpPr>
            <p:spPr bwMode="gray">
              <a:xfrm>
                <a:off x="1571" y="962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b="1" i="1" u="none"/>
              </a:p>
            </p:txBody>
          </p:sp>
          <p:sp>
            <p:nvSpPr>
              <p:cNvPr id="18" name="Oval 31"/>
              <p:cNvSpPr>
                <a:spLocks noChangeArrowheads="1"/>
              </p:cNvSpPr>
              <p:nvPr/>
            </p:nvSpPr>
            <p:spPr bwMode="gray">
              <a:xfrm>
                <a:off x="1575" y="966"/>
                <a:ext cx="399" cy="392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b="1" i="1" u="none"/>
              </a:p>
            </p:txBody>
          </p:sp>
          <p:sp>
            <p:nvSpPr>
              <p:cNvPr id="19" name="Oval 32"/>
              <p:cNvSpPr>
                <a:spLocks noChangeArrowheads="1"/>
              </p:cNvSpPr>
              <p:nvPr/>
            </p:nvSpPr>
            <p:spPr bwMode="gray">
              <a:xfrm>
                <a:off x="1598" y="978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b="1" i="1" u="none"/>
              </a:p>
            </p:txBody>
          </p:sp>
        </p:grp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 flipH="1">
              <a:off x="6408738" y="1177008"/>
              <a:ext cx="698500" cy="306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i="1" u="none" dirty="0" err="1">
                  <a:solidFill>
                    <a:srgbClr val="58267E"/>
                  </a:solidFill>
                </a:rPr>
                <a:t>RRHH</a:t>
              </a:r>
              <a:endParaRPr lang="en-US" b="1" i="1" u="none" dirty="0">
                <a:solidFill>
                  <a:srgbClr val="58267E"/>
                </a:solidFill>
              </a:endParaRP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7488238" y="1610395"/>
            <a:ext cx="1655763" cy="1447800"/>
            <a:chOff x="7488238" y="1610395"/>
            <a:chExt cx="1655763" cy="144780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 flipH="1">
              <a:off x="7488238" y="1610395"/>
              <a:ext cx="1655763" cy="1447800"/>
              <a:chOff x="432" y="1326"/>
              <a:chExt cx="864" cy="759"/>
            </a:xfrm>
          </p:grpSpPr>
          <p:pic>
            <p:nvPicPr>
              <p:cNvPr id="20" name="Picture 22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847"/>
                <a:ext cx="864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Oval 23"/>
              <p:cNvSpPr>
                <a:spLocks noChangeArrowheads="1"/>
              </p:cNvSpPr>
              <p:nvPr/>
            </p:nvSpPr>
            <p:spPr bwMode="gray">
              <a:xfrm>
                <a:off x="560" y="1326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gray">
              <a:xfrm>
                <a:off x="568" y="1329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gray">
              <a:xfrm>
                <a:off x="575" y="1336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24" name="Oval 26"/>
              <p:cNvSpPr>
                <a:spLocks noChangeArrowheads="1"/>
              </p:cNvSpPr>
              <p:nvPr/>
            </p:nvSpPr>
            <p:spPr bwMode="gray">
              <a:xfrm>
                <a:off x="609" y="1352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</p:grp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 flipH="1">
              <a:off x="7680624" y="2026320"/>
              <a:ext cx="121860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 u="none">
                  <a:solidFill>
                    <a:srgbClr val="58267E"/>
                  </a:solidFill>
                </a:rPr>
                <a:t>FINANZAS</a:t>
              </a: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6872288" y="3253458"/>
            <a:ext cx="2128838" cy="1962150"/>
            <a:chOff x="6872288" y="3253458"/>
            <a:chExt cx="2128838" cy="1962150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 flipH="1">
              <a:off x="6872288" y="3253458"/>
              <a:ext cx="2128838" cy="1962150"/>
              <a:chOff x="576" y="2188"/>
              <a:chExt cx="1056" cy="1028"/>
            </a:xfrm>
          </p:grpSpPr>
          <p:pic>
            <p:nvPicPr>
              <p:cNvPr id="25" name="Picture 16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6" y="2924"/>
                <a:ext cx="1056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Oval 17"/>
              <p:cNvSpPr>
                <a:spLocks noChangeArrowheads="1"/>
              </p:cNvSpPr>
              <p:nvPr/>
            </p:nvSpPr>
            <p:spPr bwMode="gray">
              <a:xfrm>
                <a:off x="714" y="2188"/>
                <a:ext cx="860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27" name="Oval 18"/>
              <p:cNvSpPr>
                <a:spLocks noChangeArrowheads="1"/>
              </p:cNvSpPr>
              <p:nvPr/>
            </p:nvSpPr>
            <p:spPr bwMode="gray">
              <a:xfrm>
                <a:off x="725" y="2193"/>
                <a:ext cx="839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28" name="Oval 19"/>
              <p:cNvSpPr>
                <a:spLocks noChangeArrowheads="1"/>
              </p:cNvSpPr>
              <p:nvPr/>
            </p:nvSpPr>
            <p:spPr bwMode="gray">
              <a:xfrm>
                <a:off x="734" y="2201"/>
                <a:ext cx="798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29" name="Oval 20"/>
              <p:cNvSpPr>
                <a:spLocks noChangeArrowheads="1"/>
              </p:cNvSpPr>
              <p:nvPr/>
            </p:nvSpPr>
            <p:spPr bwMode="gray">
              <a:xfrm>
                <a:off x="780" y="2223"/>
                <a:ext cx="710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</p:grp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 flipH="1">
              <a:off x="7112538" y="3826545"/>
              <a:ext cx="149752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i="1" u="none">
                  <a:solidFill>
                    <a:srgbClr val="58267E"/>
                  </a:solidFill>
                </a:rPr>
                <a:t>COMPRAS</a:t>
              </a:r>
              <a:endParaRPr lang="en-US" sz="1600" b="1" i="1" u="none">
                <a:solidFill>
                  <a:srgbClr val="58267E"/>
                </a:solidFill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4392613" y="3683670"/>
            <a:ext cx="2593975" cy="2438400"/>
            <a:chOff x="4392613" y="3683670"/>
            <a:chExt cx="2593975" cy="2438400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 flipH="1">
              <a:off x="4392613" y="3683670"/>
              <a:ext cx="2593975" cy="2438400"/>
              <a:chOff x="1776" y="2417"/>
              <a:chExt cx="1248" cy="1279"/>
            </a:xfrm>
          </p:grpSpPr>
          <p:pic>
            <p:nvPicPr>
              <p:cNvPr id="30" name="Picture 10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" y="3353"/>
                <a:ext cx="124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Oval 11"/>
              <p:cNvSpPr>
                <a:spLocks noChangeArrowheads="1"/>
              </p:cNvSpPr>
              <p:nvPr/>
            </p:nvSpPr>
            <p:spPr bwMode="gray">
              <a:xfrm>
                <a:off x="1877" y="2417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32" name="Oval 12"/>
              <p:cNvSpPr>
                <a:spLocks noChangeArrowheads="1"/>
              </p:cNvSpPr>
              <p:nvPr/>
            </p:nvSpPr>
            <p:spPr bwMode="gray">
              <a:xfrm>
                <a:off x="1890" y="2423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gray">
              <a:xfrm>
                <a:off x="1901" y="2433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gray">
              <a:xfrm>
                <a:off x="1959" y="2461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</p:grp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 flipH="1">
              <a:off x="4645278" y="4221833"/>
              <a:ext cx="2048958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u="none">
                  <a:solidFill>
                    <a:srgbClr val="58267E"/>
                  </a:solidFill>
                </a:rPr>
                <a:t>VENTAS</a:t>
              </a:r>
            </a:p>
            <a:p>
              <a:pPr algn="ctr"/>
              <a:r>
                <a:rPr lang="en-US" sz="2400" b="1" i="1" u="none">
                  <a:solidFill>
                    <a:srgbClr val="58267E"/>
                  </a:solidFill>
                </a:rPr>
                <a:t>MARKETING</a:t>
              </a:r>
              <a:endParaRPr lang="en-US" sz="1600" b="1" i="1" u="none">
                <a:solidFill>
                  <a:srgbClr val="58267E"/>
                </a:solidFill>
              </a:endParaRPr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5292080" y="2204864"/>
            <a:ext cx="15800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1345660"/>
                <a:gd name="adj2" fmla="val 59708"/>
              </a:avLst>
            </a:prstTxWarp>
            <a:spAutoFit/>
          </a:bodyPr>
          <a:lstStyle/>
          <a:p>
            <a:pPr algn="ctr"/>
            <a:r>
              <a:rPr lang="es-ES" sz="2800" b="1" u="none" dirty="0" smtClean="0">
                <a:ln w="19050">
                  <a:noFill/>
                  <a:prstDash val="solid"/>
                </a:ln>
                <a:solidFill>
                  <a:srgbClr val="5826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UNIDAD</a:t>
            </a:r>
          </a:p>
          <a:p>
            <a:pPr algn="ctr"/>
            <a:r>
              <a:rPr lang="es-ES" sz="2800" b="1" u="none" dirty="0" smtClean="0">
                <a:ln w="19050">
                  <a:noFill/>
                  <a:prstDash val="solid"/>
                </a:ln>
                <a:solidFill>
                  <a:srgbClr val="5826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DE</a:t>
            </a:r>
          </a:p>
          <a:p>
            <a:pPr algn="ctr"/>
            <a:r>
              <a:rPr lang="es-ES" sz="2800" b="1" u="none" dirty="0" smtClean="0">
                <a:ln w="19050">
                  <a:noFill/>
                  <a:prstDash val="solid"/>
                </a:ln>
                <a:solidFill>
                  <a:srgbClr val="5826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NEGOCIO</a:t>
            </a:r>
            <a:endParaRPr lang="es-ES" sz="2800" b="1" u="none" dirty="0">
              <a:ln w="19050">
                <a:noFill/>
                <a:prstDash val="solid"/>
              </a:ln>
              <a:solidFill>
                <a:srgbClr val="58267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28860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cruzFarmaci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1806163" cy="180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7CB4F-9444-437D-A402-755247C688EE}" type="slidenum">
              <a:rPr lang="es-ES"/>
              <a:pPr/>
              <a:t>2</a:t>
            </a:fld>
            <a:endParaRPr lang="es-E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792162"/>
          </a:xfrm>
        </p:spPr>
        <p:txBody>
          <a:bodyPr/>
          <a:lstStyle/>
          <a:p>
            <a:r>
              <a:rPr lang="es-ES" b="1" i="1" dirty="0" smtClean="0"/>
              <a:t>GUIÓN</a:t>
            </a:r>
            <a:endParaRPr lang="es-ES" b="1" i="1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856984" cy="45259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INTRODUCCIÓN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SITUACIÓN DE MERCADO:¿RIESGO U OPORTUNIDAD?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ANÁLISIS DE LA CONSUMIDORA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ESTRATEGIA COMERCIAL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¿QUÉ VENDO?</a:t>
            </a: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CONCLUSIONES.</a:t>
            </a:r>
            <a:endParaRPr lang="es-ES" sz="2400" b="1" i="1" dirty="0">
              <a:solidFill>
                <a:srgbClr val="5826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20</a:t>
            </a:fld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4139952" y="1196752"/>
            <a:ext cx="2128838" cy="1962150"/>
            <a:chOff x="6872288" y="3253458"/>
            <a:chExt cx="2128838" cy="1962150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 flipH="1">
              <a:off x="6872288" y="3253456"/>
              <a:ext cx="2128838" cy="1962149"/>
              <a:chOff x="576" y="2188"/>
              <a:chExt cx="1056" cy="1028"/>
            </a:xfrm>
          </p:grpSpPr>
          <p:pic>
            <p:nvPicPr>
              <p:cNvPr id="8" name="Picture 16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6" y="2924"/>
                <a:ext cx="1056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Oval 17"/>
              <p:cNvSpPr>
                <a:spLocks noChangeArrowheads="1"/>
              </p:cNvSpPr>
              <p:nvPr/>
            </p:nvSpPr>
            <p:spPr bwMode="gray">
              <a:xfrm>
                <a:off x="714" y="2188"/>
                <a:ext cx="860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10" name="Oval 18"/>
              <p:cNvSpPr>
                <a:spLocks noChangeArrowheads="1"/>
              </p:cNvSpPr>
              <p:nvPr/>
            </p:nvSpPr>
            <p:spPr bwMode="gray">
              <a:xfrm>
                <a:off x="725" y="2193"/>
                <a:ext cx="839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11" name="Oval 19"/>
              <p:cNvSpPr>
                <a:spLocks noChangeArrowheads="1"/>
              </p:cNvSpPr>
              <p:nvPr/>
            </p:nvSpPr>
            <p:spPr bwMode="gray">
              <a:xfrm>
                <a:off x="734" y="2201"/>
                <a:ext cx="798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12" name="Oval 20"/>
              <p:cNvSpPr>
                <a:spLocks noChangeArrowheads="1"/>
              </p:cNvSpPr>
              <p:nvPr/>
            </p:nvSpPr>
            <p:spPr bwMode="gray">
              <a:xfrm>
                <a:off x="780" y="2223"/>
                <a:ext cx="710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</p:grp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 flipH="1">
              <a:off x="7112538" y="3826545"/>
              <a:ext cx="149752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i="1" u="none" dirty="0" err="1">
                  <a:solidFill>
                    <a:srgbClr val="8D42C6"/>
                  </a:solidFill>
                </a:rPr>
                <a:t>COMPRAS</a:t>
              </a:r>
              <a:endParaRPr lang="en-US" sz="1600" b="1" i="1" u="none" dirty="0">
                <a:solidFill>
                  <a:srgbClr val="8D42C6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755576" y="1196752"/>
            <a:ext cx="2128838" cy="1962149"/>
            <a:chOff x="6872288" y="3253456"/>
            <a:chExt cx="2128838" cy="1962149"/>
          </a:xfrm>
        </p:grpSpPr>
        <p:grpSp>
          <p:nvGrpSpPr>
            <p:cNvPr id="14" name="Group 15"/>
            <p:cNvGrpSpPr>
              <a:grpSpLocks/>
            </p:cNvGrpSpPr>
            <p:nvPr/>
          </p:nvGrpSpPr>
          <p:grpSpPr bwMode="auto">
            <a:xfrm flipH="1">
              <a:off x="6872288" y="3253456"/>
              <a:ext cx="2128838" cy="1962149"/>
              <a:chOff x="576" y="2188"/>
              <a:chExt cx="1056" cy="1028"/>
            </a:xfrm>
          </p:grpSpPr>
          <p:pic>
            <p:nvPicPr>
              <p:cNvPr id="16" name="Picture 16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6" y="2924"/>
                <a:ext cx="1056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Oval 17"/>
              <p:cNvSpPr>
                <a:spLocks noChangeArrowheads="1"/>
              </p:cNvSpPr>
              <p:nvPr/>
            </p:nvSpPr>
            <p:spPr bwMode="gray">
              <a:xfrm>
                <a:off x="714" y="2188"/>
                <a:ext cx="860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gray">
              <a:xfrm>
                <a:off x="725" y="2193"/>
                <a:ext cx="839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gray">
              <a:xfrm>
                <a:off x="734" y="2201"/>
                <a:ext cx="798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gray">
              <a:xfrm>
                <a:off x="780" y="2223"/>
                <a:ext cx="710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 sz="1600" b="1" i="1" u="none">
                  <a:solidFill>
                    <a:srgbClr val="58267E"/>
                  </a:solidFill>
                </a:endParaRPr>
              </a:p>
            </p:txBody>
          </p:sp>
        </p:grp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 flipH="1">
              <a:off x="6991511" y="3697700"/>
              <a:ext cx="173958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i="1" u="none" dirty="0" err="1" smtClean="0">
                  <a:solidFill>
                    <a:srgbClr val="8D42C6"/>
                  </a:solidFill>
                </a:rPr>
                <a:t>VENTAS</a:t>
              </a:r>
              <a:endParaRPr lang="en-US" sz="2000" b="1" i="1" u="none" dirty="0" smtClean="0">
                <a:solidFill>
                  <a:srgbClr val="8D42C6"/>
                </a:solidFill>
              </a:endParaRPr>
            </a:p>
            <a:p>
              <a:pPr algn="ctr"/>
              <a:r>
                <a:rPr lang="en-US" sz="2000" b="1" i="1" u="none" dirty="0" smtClean="0">
                  <a:solidFill>
                    <a:srgbClr val="8D42C6"/>
                  </a:solidFill>
                </a:rPr>
                <a:t>MARKETING</a:t>
              </a:r>
              <a:endParaRPr lang="en-US" sz="1600" b="1" i="1" u="none" dirty="0">
                <a:solidFill>
                  <a:srgbClr val="8D42C6"/>
                </a:solidFill>
              </a:endParaRPr>
            </a:p>
          </p:txBody>
        </p:sp>
      </p:grpSp>
      <p:pic>
        <p:nvPicPr>
          <p:cNvPr id="1026" name="Picture 2" descr="http://t2.gstatic.com/images?q=tbn:ANd9GcSCRmuNHi9SOsl04WWTRDAsy-fLnkP1IDD1kjhAjQhcGAkfES17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128" y="2780928"/>
            <a:ext cx="2800350" cy="1628776"/>
          </a:xfrm>
          <a:prstGeom prst="rect">
            <a:avLst/>
          </a:prstGeom>
          <a:noFill/>
        </p:spPr>
      </p:pic>
      <p:sp>
        <p:nvSpPr>
          <p:cNvPr id="22" name="21 Flecha abajo"/>
          <p:cNvSpPr/>
          <p:nvPr/>
        </p:nvSpPr>
        <p:spPr bwMode="auto">
          <a:xfrm>
            <a:off x="1547664" y="2924944"/>
            <a:ext cx="504056" cy="648072"/>
          </a:xfrm>
          <a:prstGeom prst="downArrow">
            <a:avLst/>
          </a:prstGeom>
          <a:noFill/>
          <a:ln w="57150" cap="flat" cmpd="sng" algn="ctr">
            <a:solidFill>
              <a:srgbClr val="8D42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 bwMode="auto">
          <a:xfrm>
            <a:off x="899592" y="3717032"/>
            <a:ext cx="1800200" cy="648072"/>
          </a:xfrm>
          <a:prstGeom prst="roundRect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ESTUDIO DE MERCADO</a:t>
            </a:r>
          </a:p>
        </p:txBody>
      </p:sp>
      <p:sp>
        <p:nvSpPr>
          <p:cNvPr id="24" name="23 Flecha abajo"/>
          <p:cNvSpPr/>
          <p:nvPr/>
        </p:nvSpPr>
        <p:spPr bwMode="auto">
          <a:xfrm>
            <a:off x="1547664" y="4581128"/>
            <a:ext cx="504056" cy="648072"/>
          </a:xfrm>
          <a:prstGeom prst="downArrow">
            <a:avLst/>
          </a:prstGeom>
          <a:noFill/>
          <a:ln w="57150" cap="flat" cmpd="sng" algn="ctr">
            <a:solidFill>
              <a:srgbClr val="8D42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5" name="24 Rectángulo redondeado"/>
          <p:cNvSpPr/>
          <p:nvPr/>
        </p:nvSpPr>
        <p:spPr bwMode="auto">
          <a:xfrm>
            <a:off x="899592" y="5373216"/>
            <a:ext cx="1800200" cy="648072"/>
          </a:xfrm>
          <a:prstGeom prst="roundRect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PLAN DE VENTAS</a:t>
            </a:r>
          </a:p>
        </p:txBody>
      </p:sp>
      <p:pic>
        <p:nvPicPr>
          <p:cNvPr id="1028" name="Picture 4" descr="http://t2.gstatic.com/images?q=tbn:ANd9GcRS2OA592fOba8ufTPHMdNIm2sOsCmcCyB259yLut6Im2hOLwDNm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3"/>
          <a:stretch>
            <a:fillRect/>
          </a:stretch>
        </p:blipFill>
        <p:spPr bwMode="auto">
          <a:xfrm>
            <a:off x="6444208" y="4509120"/>
            <a:ext cx="2124075" cy="1944216"/>
          </a:xfrm>
          <a:prstGeom prst="rect">
            <a:avLst/>
          </a:prstGeom>
          <a:noFill/>
        </p:spPr>
      </p:pic>
      <p:sp>
        <p:nvSpPr>
          <p:cNvPr id="27" name="26 Flecha abajo"/>
          <p:cNvSpPr/>
          <p:nvPr/>
        </p:nvSpPr>
        <p:spPr bwMode="auto">
          <a:xfrm rot="13118677">
            <a:off x="3411965" y="2541207"/>
            <a:ext cx="504056" cy="2969434"/>
          </a:xfrm>
          <a:prstGeom prst="downArrow">
            <a:avLst/>
          </a:prstGeom>
          <a:noFill/>
          <a:ln w="57150" cap="flat" cmpd="sng" algn="ctr">
            <a:solidFill>
              <a:srgbClr val="8D42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27 Flecha abajo"/>
          <p:cNvSpPr/>
          <p:nvPr/>
        </p:nvSpPr>
        <p:spPr bwMode="auto">
          <a:xfrm rot="14359706">
            <a:off x="3925350" y="3278472"/>
            <a:ext cx="504056" cy="2969434"/>
          </a:xfrm>
          <a:prstGeom prst="downArrow">
            <a:avLst/>
          </a:prstGeom>
          <a:noFill/>
          <a:ln w="57150" cap="flat" cmpd="sng" algn="ctr">
            <a:solidFill>
              <a:srgbClr val="8D42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28 Flecha abajo"/>
          <p:cNvSpPr/>
          <p:nvPr/>
        </p:nvSpPr>
        <p:spPr bwMode="auto">
          <a:xfrm rot="15856075">
            <a:off x="4238261" y="4287555"/>
            <a:ext cx="504056" cy="2969434"/>
          </a:xfrm>
          <a:prstGeom prst="downArrow">
            <a:avLst/>
          </a:prstGeom>
          <a:noFill/>
          <a:ln w="57150" cap="flat" cmpd="sng" algn="ctr">
            <a:solidFill>
              <a:srgbClr val="8D42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1 Título"/>
          <p:cNvSpPr>
            <a:spLocks noGrp="1"/>
          </p:cNvSpPr>
          <p:nvPr>
            <p:ph type="title"/>
          </p:nvPr>
        </p:nvSpPr>
        <p:spPr>
          <a:xfrm>
            <a:off x="87313" y="44450"/>
            <a:ext cx="8229600" cy="792163"/>
          </a:xfrm>
        </p:spPr>
        <p:txBody>
          <a:bodyPr/>
          <a:lstStyle/>
          <a:p>
            <a:r>
              <a:rPr lang="es-ES" b="1" i="1" dirty="0" smtClean="0"/>
              <a:t>ESTRATEGIA COMERCIAL</a:t>
            </a:r>
            <a:endParaRPr lang="es-E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604448" y="6445291"/>
            <a:ext cx="504056" cy="287610"/>
          </a:xfrm>
        </p:spPr>
        <p:txBody>
          <a:bodyPr/>
          <a:lstStyle/>
          <a:p>
            <a:fld id="{621655FF-B13F-40D5-B9D7-26AAE2B1EA67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3923928" y="1134269"/>
            <a:ext cx="1386061" cy="648072"/>
          </a:xfrm>
          <a:prstGeom prst="roundRect">
            <a:avLst/>
          </a:prstGeom>
          <a:solidFill>
            <a:srgbClr val="8D42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NATURAL</a:t>
            </a:r>
          </a:p>
          <a:p>
            <a:pPr algn="ctr"/>
            <a:r>
              <a:rPr lang="es-ES" sz="14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</a:t>
            </a:r>
            <a:endParaRPr lang="es-ES" sz="1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6732601" y="3105515"/>
            <a:ext cx="1500166" cy="1000132"/>
          </a:xfrm>
          <a:prstGeom prst="roundRect">
            <a:avLst/>
          </a:prstGeom>
          <a:solidFill>
            <a:srgbClr val="8D42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BELLEZA</a:t>
            </a:r>
          </a:p>
          <a:p>
            <a:pPr algn="ctr"/>
            <a:r>
              <a:rPr lang="es-ES" sz="1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IMAGEN</a:t>
            </a:r>
          </a:p>
          <a:p>
            <a:pPr algn="ctr"/>
            <a:r>
              <a:rPr lang="es-ES" sz="1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COSMÉTICA</a:t>
            </a:r>
          </a:p>
        </p:txBody>
      </p:sp>
      <p:sp>
        <p:nvSpPr>
          <p:cNvPr id="20" name="19 Rectángulo redondeado"/>
          <p:cNvSpPr/>
          <p:nvPr/>
        </p:nvSpPr>
        <p:spPr bwMode="auto">
          <a:xfrm>
            <a:off x="3887904" y="5453204"/>
            <a:ext cx="1500166" cy="1000132"/>
          </a:xfrm>
          <a:prstGeom prst="roundRect">
            <a:avLst/>
          </a:prstGeom>
          <a:solidFill>
            <a:srgbClr val="8D42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s-ES" sz="1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TECNOLOGÍA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s-ES" sz="1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RESULTADOS CLÍNICOS</a:t>
            </a:r>
          </a:p>
        </p:txBody>
      </p:sp>
      <p:sp>
        <p:nvSpPr>
          <p:cNvPr id="22" name="21 Rectángulo redondeado"/>
          <p:cNvSpPr/>
          <p:nvPr/>
        </p:nvSpPr>
        <p:spPr bwMode="auto">
          <a:xfrm>
            <a:off x="741777" y="3188593"/>
            <a:ext cx="1669983" cy="861246"/>
          </a:xfrm>
          <a:prstGeom prst="roundRect">
            <a:avLst/>
          </a:prstGeom>
          <a:solidFill>
            <a:srgbClr val="8D42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SALUD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PRESCRIPCIÓN</a:t>
            </a:r>
            <a:endParaRPr kumimoji="0" lang="es-ES" sz="1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29 Flecha cuádruple"/>
          <p:cNvSpPr/>
          <p:nvPr/>
        </p:nvSpPr>
        <p:spPr bwMode="auto">
          <a:xfrm>
            <a:off x="2573030" y="1844824"/>
            <a:ext cx="4104136" cy="3528392"/>
          </a:xfrm>
          <a:prstGeom prst="quadArrow">
            <a:avLst>
              <a:gd name="adj1" fmla="val 810"/>
              <a:gd name="adj2" fmla="val 1620"/>
              <a:gd name="adj3" fmla="val 3585"/>
            </a:avLst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30 Elipse"/>
          <p:cNvSpPr/>
          <p:nvPr/>
        </p:nvSpPr>
        <p:spPr bwMode="auto">
          <a:xfrm>
            <a:off x="2555776" y="3284984"/>
            <a:ext cx="144016" cy="144016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31 Elipse"/>
          <p:cNvSpPr/>
          <p:nvPr/>
        </p:nvSpPr>
        <p:spPr bwMode="auto">
          <a:xfrm>
            <a:off x="4355976" y="5157192"/>
            <a:ext cx="144016" cy="144016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32 Elipse"/>
          <p:cNvSpPr/>
          <p:nvPr/>
        </p:nvSpPr>
        <p:spPr bwMode="auto">
          <a:xfrm>
            <a:off x="4788024" y="3789040"/>
            <a:ext cx="144016" cy="144016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33 Elipse"/>
          <p:cNvSpPr/>
          <p:nvPr/>
        </p:nvSpPr>
        <p:spPr bwMode="auto">
          <a:xfrm>
            <a:off x="6228184" y="2060848"/>
            <a:ext cx="144016" cy="144016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34 Elipse"/>
          <p:cNvSpPr/>
          <p:nvPr/>
        </p:nvSpPr>
        <p:spPr bwMode="auto">
          <a:xfrm>
            <a:off x="3203848" y="4437112"/>
            <a:ext cx="144016" cy="144016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35 Elipse"/>
          <p:cNvSpPr/>
          <p:nvPr/>
        </p:nvSpPr>
        <p:spPr bwMode="auto">
          <a:xfrm>
            <a:off x="3707904" y="2564904"/>
            <a:ext cx="144016" cy="144016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36 Elipse"/>
          <p:cNvSpPr/>
          <p:nvPr/>
        </p:nvSpPr>
        <p:spPr bwMode="auto">
          <a:xfrm>
            <a:off x="5652120" y="4509120"/>
            <a:ext cx="144016" cy="144016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1 Título"/>
          <p:cNvSpPr>
            <a:spLocks noGrp="1"/>
          </p:cNvSpPr>
          <p:nvPr>
            <p:ph type="title"/>
          </p:nvPr>
        </p:nvSpPr>
        <p:spPr>
          <a:xfrm>
            <a:off x="87313" y="44450"/>
            <a:ext cx="8229600" cy="792163"/>
          </a:xfrm>
        </p:spPr>
        <p:txBody>
          <a:bodyPr/>
          <a:lstStyle/>
          <a:p>
            <a:r>
              <a:rPr lang="es-ES" b="1" i="1" dirty="0" smtClean="0"/>
              <a:t>ESTRATEGIA COMERCIAL</a:t>
            </a:r>
            <a:endParaRPr lang="es-E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SI ELLOS LO DICEN…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50825" y="1916832"/>
            <a:ext cx="87137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es-ES" sz="2400" b="1" i="1" u="none" dirty="0">
                <a:solidFill>
                  <a:srgbClr val="7030A0"/>
                </a:solidFill>
              </a:rPr>
              <a:t>Según un informe del </a:t>
            </a:r>
            <a:r>
              <a:rPr lang="es-ES" sz="2400" b="1" i="1" u="none" dirty="0" err="1" smtClean="0">
                <a:solidFill>
                  <a:srgbClr val="7030A0"/>
                </a:solidFill>
              </a:rPr>
              <a:t>FTC</a:t>
            </a:r>
            <a:r>
              <a:rPr lang="es-ES" sz="2400" b="1" i="1" u="none" dirty="0" smtClean="0">
                <a:solidFill>
                  <a:srgbClr val="7030A0"/>
                </a:solidFill>
              </a:rPr>
              <a:t>* </a:t>
            </a:r>
            <a:r>
              <a:rPr lang="es-ES" sz="2400" b="1" i="1" u="none" dirty="0">
                <a:solidFill>
                  <a:srgbClr val="7030A0"/>
                </a:solidFill>
              </a:rPr>
              <a:t>del año 2.008, el 70% de las decisiones de compra se toman en el punto de venta. Este porcentaje alcanza el 83% si analizamos sólo a mujeres</a:t>
            </a:r>
            <a:r>
              <a:rPr lang="es-ES" sz="2400" b="1" i="1" u="none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s-ES" sz="800" b="1" i="1" u="none" dirty="0" smtClean="0">
              <a:solidFill>
                <a:srgbClr val="7030A0"/>
              </a:solidFill>
            </a:endParaRPr>
          </a:p>
          <a:p>
            <a:pPr algn="r"/>
            <a:r>
              <a:rPr lang="es-ES" sz="1600" b="1" i="1" u="none" dirty="0" smtClean="0">
                <a:solidFill>
                  <a:srgbClr val="7030A0"/>
                </a:solidFill>
              </a:rPr>
              <a:t>* Federal </a:t>
            </a:r>
            <a:r>
              <a:rPr lang="es-ES" sz="1600" b="1" i="1" u="none" dirty="0" err="1" smtClean="0">
                <a:solidFill>
                  <a:srgbClr val="7030A0"/>
                </a:solidFill>
              </a:rPr>
              <a:t>Trade</a:t>
            </a:r>
            <a:r>
              <a:rPr lang="es-ES" sz="1600" b="1" i="1" u="none" dirty="0" smtClean="0">
                <a:solidFill>
                  <a:srgbClr val="7030A0"/>
                </a:solidFill>
              </a:rPr>
              <a:t> </a:t>
            </a:r>
            <a:r>
              <a:rPr lang="es-ES" sz="1600" b="1" i="1" u="none" dirty="0" err="1" smtClean="0">
                <a:solidFill>
                  <a:srgbClr val="7030A0"/>
                </a:solidFill>
              </a:rPr>
              <a:t>Comission</a:t>
            </a:r>
            <a:endParaRPr lang="es-ES" sz="2400" b="1" i="1" u="none" dirty="0">
              <a:solidFill>
                <a:srgbClr val="7030A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invGray">
          <a:xfrm>
            <a:off x="251520" y="4221088"/>
            <a:ext cx="8569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es-ES" sz="2400" b="1" i="1" u="none" dirty="0">
                <a:solidFill>
                  <a:srgbClr val="7030A0"/>
                </a:solidFill>
              </a:rPr>
              <a:t>“El cliente no acude a nuestros establecimientos (generalmente alejados) en torno a los productos, sino en torno a una experiencia de compra”</a:t>
            </a:r>
          </a:p>
          <a:p>
            <a:pPr algn="just"/>
            <a:endParaRPr lang="es-ES" sz="800" b="1" i="1" u="none" dirty="0">
              <a:solidFill>
                <a:srgbClr val="7030A0"/>
              </a:solidFill>
            </a:endParaRPr>
          </a:p>
          <a:p>
            <a:pPr algn="just"/>
            <a:r>
              <a:rPr lang="es-ES" i="1" u="none" dirty="0">
                <a:solidFill>
                  <a:srgbClr val="7030A0"/>
                </a:solidFill>
              </a:rPr>
              <a:t>Peter </a:t>
            </a:r>
            <a:r>
              <a:rPr lang="es-ES" i="1" u="none" dirty="0" err="1">
                <a:solidFill>
                  <a:srgbClr val="7030A0"/>
                </a:solidFill>
              </a:rPr>
              <a:t>Betzel</a:t>
            </a:r>
            <a:r>
              <a:rPr lang="es-ES" i="1" u="none" dirty="0">
                <a:solidFill>
                  <a:srgbClr val="7030A0"/>
                </a:solidFill>
              </a:rPr>
              <a:t> </a:t>
            </a:r>
            <a:r>
              <a:rPr lang="es-ES" i="1" u="none" dirty="0" err="1">
                <a:solidFill>
                  <a:srgbClr val="7030A0"/>
                </a:solidFill>
              </a:rPr>
              <a:t>Dir</a:t>
            </a:r>
            <a:r>
              <a:rPr lang="es-ES" i="1" u="none" dirty="0">
                <a:solidFill>
                  <a:srgbClr val="7030A0"/>
                </a:solidFill>
              </a:rPr>
              <a:t> </a:t>
            </a:r>
            <a:r>
              <a:rPr lang="es-ES" i="1" u="none" dirty="0" err="1">
                <a:solidFill>
                  <a:srgbClr val="7030A0"/>
                </a:solidFill>
              </a:rPr>
              <a:t>Gral</a:t>
            </a:r>
            <a:r>
              <a:rPr lang="es-ES" i="1" u="none" dirty="0">
                <a:solidFill>
                  <a:srgbClr val="7030A0"/>
                </a:solidFill>
              </a:rPr>
              <a:t> </a:t>
            </a:r>
            <a:r>
              <a:rPr lang="es-ES" i="1" u="none" dirty="0" err="1">
                <a:solidFill>
                  <a:srgbClr val="7030A0"/>
                </a:solidFill>
              </a:rPr>
              <a:t>IKEA</a:t>
            </a:r>
            <a:r>
              <a:rPr lang="es-ES" i="1" u="none" dirty="0">
                <a:solidFill>
                  <a:srgbClr val="7030A0"/>
                </a:solidFill>
              </a:rPr>
              <a:t> Ib.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7CB4F-9444-437D-A402-755247C688EE}" type="slidenum">
              <a:rPr lang="es-ES"/>
              <a:pPr/>
              <a:t>23</a:t>
            </a:fld>
            <a:endParaRPr lang="es-E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792162"/>
          </a:xfrm>
        </p:spPr>
        <p:txBody>
          <a:bodyPr/>
          <a:lstStyle/>
          <a:p>
            <a:r>
              <a:rPr lang="es-ES" b="1" i="1" dirty="0" smtClean="0"/>
              <a:t>GUIÓN</a:t>
            </a:r>
            <a:endParaRPr lang="es-ES" b="1" i="1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856984" cy="47518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INTRODUCCIÓN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SITUACIÓN DE MERCADO:¿RIESGO U OPORTUNIDAD?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ANÁLISIS DE LA CONSUMIDORA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ESTRATEGIA COMERCIAL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¿QUÉ VENDO?</a:t>
            </a: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CONCLUSIONES.</a:t>
            </a:r>
            <a:endParaRPr lang="es-ES" sz="2400" b="1" i="1" dirty="0">
              <a:solidFill>
                <a:srgbClr val="5826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¿QUÉ VENDO?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24</a:t>
            </a:fld>
            <a:endParaRPr lang="es-E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 flipH="1">
            <a:off x="609600" y="2133600"/>
            <a:ext cx="1371600" cy="3779838"/>
            <a:chOff x="2369" y="921"/>
            <a:chExt cx="1020" cy="2477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369" y="1102"/>
              <a:ext cx="915" cy="2296"/>
              <a:chOff x="2369" y="1102"/>
              <a:chExt cx="915" cy="2296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2602" y="1192"/>
                <a:ext cx="537" cy="525"/>
              </a:xfrm>
              <a:custGeom>
                <a:avLst/>
                <a:gdLst/>
                <a:ahLst/>
                <a:cxnLst>
                  <a:cxn ang="0">
                    <a:pos x="163" y="222"/>
                  </a:cxn>
                  <a:cxn ang="0">
                    <a:pos x="210" y="152"/>
                  </a:cxn>
                  <a:cxn ang="0">
                    <a:pos x="262" y="100"/>
                  </a:cxn>
                  <a:cxn ang="0">
                    <a:pos x="316" y="35"/>
                  </a:cxn>
                  <a:cxn ang="0">
                    <a:pos x="380" y="6"/>
                  </a:cxn>
                  <a:cxn ang="0">
                    <a:pos x="432" y="0"/>
                  </a:cxn>
                  <a:cxn ang="0">
                    <a:pos x="485" y="17"/>
                  </a:cxn>
                  <a:cxn ang="0">
                    <a:pos x="514" y="59"/>
                  </a:cxn>
                  <a:cxn ang="0">
                    <a:pos x="537" y="135"/>
                  </a:cxn>
                  <a:cxn ang="0">
                    <a:pos x="531" y="216"/>
                  </a:cxn>
                  <a:cxn ang="0">
                    <a:pos x="508" y="286"/>
                  </a:cxn>
                  <a:cxn ang="0">
                    <a:pos x="450" y="368"/>
                  </a:cxn>
                  <a:cxn ang="0">
                    <a:pos x="386" y="426"/>
                  </a:cxn>
                  <a:cxn ang="0">
                    <a:pos x="316" y="478"/>
                  </a:cxn>
                  <a:cxn ang="0">
                    <a:pos x="239" y="513"/>
                  </a:cxn>
                  <a:cxn ang="0">
                    <a:pos x="175" y="525"/>
                  </a:cxn>
                  <a:cxn ang="0">
                    <a:pos x="146" y="508"/>
                  </a:cxn>
                  <a:cxn ang="0">
                    <a:pos x="122" y="438"/>
                  </a:cxn>
                  <a:cxn ang="0">
                    <a:pos x="128" y="345"/>
                  </a:cxn>
                  <a:cxn ang="0">
                    <a:pos x="17" y="350"/>
                  </a:cxn>
                  <a:cxn ang="0">
                    <a:pos x="0" y="333"/>
                  </a:cxn>
                  <a:cxn ang="0">
                    <a:pos x="17" y="298"/>
                  </a:cxn>
                  <a:cxn ang="0">
                    <a:pos x="134" y="292"/>
                  </a:cxn>
                  <a:cxn ang="0">
                    <a:pos x="163" y="222"/>
                  </a:cxn>
                </a:cxnLst>
                <a:rect l="0" t="0" r="r" b="b"/>
                <a:pathLst>
                  <a:path w="537" h="525">
                    <a:moveTo>
                      <a:pt x="163" y="222"/>
                    </a:moveTo>
                    <a:lnTo>
                      <a:pt x="210" y="152"/>
                    </a:lnTo>
                    <a:lnTo>
                      <a:pt x="262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7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39" y="513"/>
                    </a:lnTo>
                    <a:lnTo>
                      <a:pt x="175" y="525"/>
                    </a:lnTo>
                    <a:lnTo>
                      <a:pt x="146" y="508"/>
                    </a:lnTo>
                    <a:lnTo>
                      <a:pt x="122" y="438"/>
                    </a:lnTo>
                    <a:lnTo>
                      <a:pt x="128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4" y="292"/>
                    </a:lnTo>
                    <a:lnTo>
                      <a:pt x="163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2573" y="1745"/>
                <a:ext cx="373" cy="772"/>
              </a:xfrm>
              <a:custGeom>
                <a:avLst/>
                <a:gdLst/>
                <a:ahLst/>
                <a:cxnLst>
                  <a:cxn ang="0">
                    <a:pos x="105" y="65"/>
                  </a:cxn>
                  <a:cxn ang="0">
                    <a:pos x="157" y="18"/>
                  </a:cxn>
                  <a:cxn ang="0">
                    <a:pos x="238" y="0"/>
                  </a:cxn>
                  <a:cxn ang="0">
                    <a:pos x="309" y="12"/>
                  </a:cxn>
                  <a:cxn ang="0">
                    <a:pos x="361" y="59"/>
                  </a:cxn>
                  <a:cxn ang="0">
                    <a:pos x="373" y="94"/>
                  </a:cxn>
                  <a:cxn ang="0">
                    <a:pos x="373" y="141"/>
                  </a:cxn>
                  <a:cxn ang="0">
                    <a:pos x="350" y="182"/>
                  </a:cxn>
                  <a:cxn ang="0">
                    <a:pos x="309" y="252"/>
                  </a:cxn>
                  <a:cxn ang="0">
                    <a:pos x="291" y="334"/>
                  </a:cxn>
                  <a:cxn ang="0">
                    <a:pos x="285" y="403"/>
                  </a:cxn>
                  <a:cxn ang="0">
                    <a:pos x="302" y="479"/>
                  </a:cxn>
                  <a:cxn ang="0">
                    <a:pos x="350" y="549"/>
                  </a:cxn>
                  <a:cxn ang="0">
                    <a:pos x="367" y="619"/>
                  </a:cxn>
                  <a:cxn ang="0">
                    <a:pos x="361" y="683"/>
                  </a:cxn>
                  <a:cxn ang="0">
                    <a:pos x="327" y="737"/>
                  </a:cxn>
                  <a:cxn ang="0">
                    <a:pos x="279" y="766"/>
                  </a:cxn>
                  <a:cxn ang="0">
                    <a:pos x="221" y="772"/>
                  </a:cxn>
                  <a:cxn ang="0">
                    <a:pos x="151" y="772"/>
                  </a:cxn>
                  <a:cxn ang="0">
                    <a:pos x="99" y="742"/>
                  </a:cxn>
                  <a:cxn ang="0">
                    <a:pos x="46" y="654"/>
                  </a:cxn>
                  <a:cxn ang="0">
                    <a:pos x="12" y="578"/>
                  </a:cxn>
                  <a:cxn ang="0">
                    <a:pos x="0" y="462"/>
                  </a:cxn>
                  <a:cxn ang="0">
                    <a:pos x="12" y="357"/>
                  </a:cxn>
                  <a:cxn ang="0">
                    <a:pos x="35" y="246"/>
                  </a:cxn>
                  <a:cxn ang="0">
                    <a:pos x="70" y="135"/>
                  </a:cxn>
                  <a:cxn ang="0">
                    <a:pos x="105" y="65"/>
                  </a:cxn>
                </a:cxnLst>
                <a:rect l="0" t="0" r="r" b="b"/>
                <a:pathLst>
                  <a:path w="373" h="772">
                    <a:moveTo>
                      <a:pt x="105" y="65"/>
                    </a:moveTo>
                    <a:lnTo>
                      <a:pt x="157" y="18"/>
                    </a:lnTo>
                    <a:lnTo>
                      <a:pt x="238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1" y="334"/>
                    </a:lnTo>
                    <a:lnTo>
                      <a:pt x="285" y="403"/>
                    </a:lnTo>
                    <a:lnTo>
                      <a:pt x="302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79" y="766"/>
                    </a:lnTo>
                    <a:lnTo>
                      <a:pt x="221" y="772"/>
                    </a:lnTo>
                    <a:lnTo>
                      <a:pt x="151" y="772"/>
                    </a:lnTo>
                    <a:lnTo>
                      <a:pt x="99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0" y="135"/>
                    </a:lnTo>
                    <a:lnTo>
                      <a:pt x="105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2870" y="1770"/>
                <a:ext cx="414" cy="69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5" y="5"/>
                  </a:cxn>
                  <a:cxn ang="0">
                    <a:pos x="70" y="0"/>
                  </a:cxn>
                  <a:cxn ang="0">
                    <a:pos x="105" y="29"/>
                  </a:cxn>
                  <a:cxn ang="0">
                    <a:pos x="158" y="105"/>
                  </a:cxn>
                  <a:cxn ang="0">
                    <a:pos x="227" y="204"/>
                  </a:cxn>
                  <a:cxn ang="0">
                    <a:pos x="291" y="274"/>
                  </a:cxn>
                  <a:cxn ang="0">
                    <a:pos x="408" y="402"/>
                  </a:cxn>
                  <a:cxn ang="0">
                    <a:pos x="414" y="431"/>
                  </a:cxn>
                  <a:cxn ang="0">
                    <a:pos x="390" y="449"/>
                  </a:cxn>
                  <a:cxn ang="0">
                    <a:pos x="332" y="472"/>
                  </a:cxn>
                  <a:cxn ang="0">
                    <a:pos x="251" y="490"/>
                  </a:cxn>
                  <a:cxn ang="0">
                    <a:pos x="152" y="496"/>
                  </a:cxn>
                  <a:cxn ang="0">
                    <a:pos x="117" y="501"/>
                  </a:cxn>
                  <a:cxn ang="0">
                    <a:pos x="105" y="525"/>
                  </a:cxn>
                  <a:cxn ang="0">
                    <a:pos x="128" y="565"/>
                  </a:cxn>
                  <a:cxn ang="0">
                    <a:pos x="210" y="635"/>
                  </a:cxn>
                  <a:cxn ang="0">
                    <a:pos x="268" y="653"/>
                  </a:cxn>
                  <a:cxn ang="0">
                    <a:pos x="280" y="676"/>
                  </a:cxn>
                  <a:cxn ang="0">
                    <a:pos x="256" y="694"/>
                  </a:cxn>
                  <a:cxn ang="0">
                    <a:pos x="204" y="694"/>
                  </a:cxn>
                  <a:cxn ang="0">
                    <a:pos x="134" y="653"/>
                  </a:cxn>
                  <a:cxn ang="0">
                    <a:pos x="76" y="595"/>
                  </a:cxn>
                  <a:cxn ang="0">
                    <a:pos x="41" y="542"/>
                  </a:cxn>
                  <a:cxn ang="0">
                    <a:pos x="41" y="501"/>
                  </a:cxn>
                  <a:cxn ang="0">
                    <a:pos x="64" y="472"/>
                  </a:cxn>
                  <a:cxn ang="0">
                    <a:pos x="99" y="461"/>
                  </a:cxn>
                  <a:cxn ang="0">
                    <a:pos x="152" y="455"/>
                  </a:cxn>
                  <a:cxn ang="0">
                    <a:pos x="210" y="455"/>
                  </a:cxn>
                  <a:cxn ang="0">
                    <a:pos x="280" y="443"/>
                  </a:cxn>
                  <a:cxn ang="0">
                    <a:pos x="315" y="431"/>
                  </a:cxn>
                  <a:cxn ang="0">
                    <a:pos x="332" y="414"/>
                  </a:cxn>
                  <a:cxn ang="0">
                    <a:pos x="326" y="397"/>
                  </a:cxn>
                  <a:cxn ang="0">
                    <a:pos x="274" y="350"/>
                  </a:cxn>
                  <a:cxn ang="0">
                    <a:pos x="192" y="268"/>
                  </a:cxn>
                  <a:cxn ang="0">
                    <a:pos x="117" y="199"/>
                  </a:cxn>
                  <a:cxn ang="0">
                    <a:pos x="35" y="123"/>
                  </a:cxn>
                  <a:cxn ang="0">
                    <a:pos x="5" y="69"/>
                  </a:cxn>
                  <a:cxn ang="0">
                    <a:pos x="0" y="34"/>
                  </a:cxn>
                </a:cxnLst>
                <a:rect l="0" t="0" r="r" b="b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70" y="0"/>
                    </a:lnTo>
                    <a:lnTo>
                      <a:pt x="105" y="29"/>
                    </a:lnTo>
                    <a:lnTo>
                      <a:pt x="158" y="105"/>
                    </a:lnTo>
                    <a:lnTo>
                      <a:pt x="227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1" y="490"/>
                    </a:lnTo>
                    <a:lnTo>
                      <a:pt x="152" y="496"/>
                    </a:lnTo>
                    <a:lnTo>
                      <a:pt x="117" y="501"/>
                    </a:lnTo>
                    <a:lnTo>
                      <a:pt x="105" y="525"/>
                    </a:lnTo>
                    <a:lnTo>
                      <a:pt x="128" y="565"/>
                    </a:lnTo>
                    <a:lnTo>
                      <a:pt x="210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6" y="694"/>
                    </a:lnTo>
                    <a:lnTo>
                      <a:pt x="204" y="694"/>
                    </a:lnTo>
                    <a:lnTo>
                      <a:pt x="134" y="653"/>
                    </a:lnTo>
                    <a:lnTo>
                      <a:pt x="76" y="595"/>
                    </a:lnTo>
                    <a:lnTo>
                      <a:pt x="41" y="542"/>
                    </a:lnTo>
                    <a:lnTo>
                      <a:pt x="41" y="501"/>
                    </a:lnTo>
                    <a:lnTo>
                      <a:pt x="64" y="472"/>
                    </a:lnTo>
                    <a:lnTo>
                      <a:pt x="99" y="461"/>
                    </a:lnTo>
                    <a:lnTo>
                      <a:pt x="152" y="455"/>
                    </a:lnTo>
                    <a:lnTo>
                      <a:pt x="210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2" y="268"/>
                    </a:lnTo>
                    <a:lnTo>
                      <a:pt x="117" y="199"/>
                    </a:lnTo>
                    <a:lnTo>
                      <a:pt x="35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2602" y="2352"/>
                <a:ext cx="449" cy="1046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86" y="12"/>
                  </a:cxn>
                  <a:cxn ang="0">
                    <a:pos x="315" y="59"/>
                  </a:cxn>
                  <a:cxn ang="0">
                    <a:pos x="309" y="170"/>
                  </a:cxn>
                  <a:cxn ang="0">
                    <a:pos x="298" y="287"/>
                  </a:cxn>
                  <a:cxn ang="0">
                    <a:pos x="298" y="409"/>
                  </a:cxn>
                  <a:cxn ang="0">
                    <a:pos x="356" y="555"/>
                  </a:cxn>
                  <a:cxn ang="0">
                    <a:pos x="402" y="660"/>
                  </a:cxn>
                  <a:cxn ang="0">
                    <a:pos x="426" y="766"/>
                  </a:cxn>
                  <a:cxn ang="0">
                    <a:pos x="420" y="859"/>
                  </a:cxn>
                  <a:cxn ang="0">
                    <a:pos x="420" y="894"/>
                  </a:cxn>
                  <a:cxn ang="0">
                    <a:pos x="443" y="929"/>
                  </a:cxn>
                  <a:cxn ang="0">
                    <a:pos x="449" y="964"/>
                  </a:cxn>
                  <a:cxn ang="0">
                    <a:pos x="432" y="981"/>
                  </a:cxn>
                  <a:cxn ang="0">
                    <a:pos x="385" y="970"/>
                  </a:cxn>
                  <a:cxn ang="0">
                    <a:pos x="298" y="958"/>
                  </a:cxn>
                  <a:cxn ang="0">
                    <a:pos x="192" y="981"/>
                  </a:cxn>
                  <a:cxn ang="0">
                    <a:pos x="122" y="1022"/>
                  </a:cxn>
                  <a:cxn ang="0">
                    <a:pos x="87" y="1046"/>
                  </a:cxn>
                  <a:cxn ang="0">
                    <a:pos x="52" y="1046"/>
                  </a:cxn>
                  <a:cxn ang="0">
                    <a:pos x="0" y="970"/>
                  </a:cxn>
                  <a:cxn ang="0">
                    <a:pos x="6" y="958"/>
                  </a:cxn>
                  <a:cxn ang="0">
                    <a:pos x="111" y="923"/>
                  </a:cxn>
                  <a:cxn ang="0">
                    <a:pos x="233" y="906"/>
                  </a:cxn>
                  <a:cxn ang="0">
                    <a:pos x="321" y="900"/>
                  </a:cxn>
                  <a:cxn ang="0">
                    <a:pos x="373" y="900"/>
                  </a:cxn>
                  <a:cxn ang="0">
                    <a:pos x="385" y="865"/>
                  </a:cxn>
                  <a:cxn ang="0">
                    <a:pos x="368" y="766"/>
                  </a:cxn>
                  <a:cxn ang="0">
                    <a:pos x="327" y="660"/>
                  </a:cxn>
                  <a:cxn ang="0">
                    <a:pos x="262" y="526"/>
                  </a:cxn>
                  <a:cxn ang="0">
                    <a:pos x="209" y="409"/>
                  </a:cxn>
                  <a:cxn ang="0">
                    <a:pos x="186" y="304"/>
                  </a:cxn>
                  <a:cxn ang="0">
                    <a:pos x="180" y="188"/>
                  </a:cxn>
                  <a:cxn ang="0">
                    <a:pos x="180" y="76"/>
                  </a:cxn>
                  <a:cxn ang="0">
                    <a:pos x="204" y="30"/>
                  </a:cxn>
                  <a:cxn ang="0">
                    <a:pos x="221" y="0"/>
                  </a:cxn>
                </a:cxnLst>
                <a:rect l="0" t="0" r="r" b="b"/>
                <a:pathLst>
                  <a:path w="449" h="1046">
                    <a:moveTo>
                      <a:pt x="221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2" y="981"/>
                    </a:lnTo>
                    <a:lnTo>
                      <a:pt x="122" y="1022"/>
                    </a:lnTo>
                    <a:lnTo>
                      <a:pt x="87" y="1046"/>
                    </a:lnTo>
                    <a:lnTo>
                      <a:pt x="52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1" y="923"/>
                    </a:lnTo>
                    <a:lnTo>
                      <a:pt x="233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2" y="526"/>
                    </a:lnTo>
                    <a:lnTo>
                      <a:pt x="209" y="409"/>
                    </a:lnTo>
                    <a:lnTo>
                      <a:pt x="186" y="304"/>
                    </a:lnTo>
                    <a:lnTo>
                      <a:pt x="180" y="188"/>
                    </a:lnTo>
                    <a:lnTo>
                      <a:pt x="180" y="76"/>
                    </a:lnTo>
                    <a:lnTo>
                      <a:pt x="204" y="3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2381" y="2382"/>
                <a:ext cx="372" cy="870"/>
              </a:xfrm>
              <a:custGeom>
                <a:avLst/>
                <a:gdLst/>
                <a:ahLst/>
                <a:cxnLst>
                  <a:cxn ang="0">
                    <a:pos x="279" y="0"/>
                  </a:cxn>
                  <a:cxn ang="0">
                    <a:pos x="331" y="0"/>
                  </a:cxn>
                  <a:cxn ang="0">
                    <a:pos x="349" y="35"/>
                  </a:cxn>
                  <a:cxn ang="0">
                    <a:pos x="360" y="112"/>
                  </a:cxn>
                  <a:cxn ang="0">
                    <a:pos x="349" y="193"/>
                  </a:cxn>
                  <a:cxn ang="0">
                    <a:pos x="320" y="356"/>
                  </a:cxn>
                  <a:cxn ang="0">
                    <a:pos x="325" y="426"/>
                  </a:cxn>
                  <a:cxn ang="0">
                    <a:pos x="360" y="566"/>
                  </a:cxn>
                  <a:cxn ang="0">
                    <a:pos x="372" y="665"/>
                  </a:cxn>
                  <a:cxn ang="0">
                    <a:pos x="372" y="742"/>
                  </a:cxn>
                  <a:cxn ang="0">
                    <a:pos x="355" y="759"/>
                  </a:cxn>
                  <a:cxn ang="0">
                    <a:pos x="302" y="771"/>
                  </a:cxn>
                  <a:cxn ang="0">
                    <a:pos x="232" y="788"/>
                  </a:cxn>
                  <a:cxn ang="0">
                    <a:pos x="163" y="823"/>
                  </a:cxn>
                  <a:cxn ang="0">
                    <a:pos x="93" y="870"/>
                  </a:cxn>
                  <a:cxn ang="0">
                    <a:pos x="64" y="870"/>
                  </a:cxn>
                  <a:cxn ang="0">
                    <a:pos x="0" y="818"/>
                  </a:cxn>
                  <a:cxn ang="0">
                    <a:pos x="6" y="794"/>
                  </a:cxn>
                  <a:cxn ang="0">
                    <a:pos x="87" y="759"/>
                  </a:cxn>
                  <a:cxn ang="0">
                    <a:pos x="227" y="724"/>
                  </a:cxn>
                  <a:cxn ang="0">
                    <a:pos x="291" y="700"/>
                  </a:cxn>
                  <a:cxn ang="0">
                    <a:pos x="302" y="677"/>
                  </a:cxn>
                  <a:cxn ang="0">
                    <a:pos x="302" y="578"/>
                  </a:cxn>
                  <a:cxn ang="0">
                    <a:pos x="279" y="450"/>
                  </a:cxn>
                  <a:cxn ang="0">
                    <a:pos x="267" y="368"/>
                  </a:cxn>
                  <a:cxn ang="0">
                    <a:pos x="256" y="240"/>
                  </a:cxn>
                  <a:cxn ang="0">
                    <a:pos x="250" y="100"/>
                  </a:cxn>
                  <a:cxn ang="0">
                    <a:pos x="256" y="35"/>
                  </a:cxn>
                  <a:cxn ang="0">
                    <a:pos x="279" y="0"/>
                  </a:cxn>
                </a:cxnLst>
                <a:rect l="0" t="0" r="r" b="b"/>
                <a:pathLst>
                  <a:path w="372" h="870">
                    <a:moveTo>
                      <a:pt x="279" y="0"/>
                    </a:moveTo>
                    <a:lnTo>
                      <a:pt x="331" y="0"/>
                    </a:lnTo>
                    <a:lnTo>
                      <a:pt x="349" y="35"/>
                    </a:lnTo>
                    <a:lnTo>
                      <a:pt x="360" y="112"/>
                    </a:lnTo>
                    <a:lnTo>
                      <a:pt x="349" y="193"/>
                    </a:lnTo>
                    <a:lnTo>
                      <a:pt x="320" y="356"/>
                    </a:lnTo>
                    <a:lnTo>
                      <a:pt x="325" y="426"/>
                    </a:lnTo>
                    <a:lnTo>
                      <a:pt x="360" y="566"/>
                    </a:lnTo>
                    <a:lnTo>
                      <a:pt x="372" y="665"/>
                    </a:lnTo>
                    <a:lnTo>
                      <a:pt x="372" y="742"/>
                    </a:lnTo>
                    <a:lnTo>
                      <a:pt x="355" y="759"/>
                    </a:lnTo>
                    <a:lnTo>
                      <a:pt x="302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1" y="700"/>
                    </a:lnTo>
                    <a:lnTo>
                      <a:pt x="302" y="677"/>
                    </a:lnTo>
                    <a:lnTo>
                      <a:pt x="302" y="578"/>
                    </a:lnTo>
                    <a:lnTo>
                      <a:pt x="279" y="450"/>
                    </a:lnTo>
                    <a:lnTo>
                      <a:pt x="267" y="368"/>
                    </a:lnTo>
                    <a:lnTo>
                      <a:pt x="256" y="240"/>
                    </a:lnTo>
                    <a:lnTo>
                      <a:pt x="250" y="100"/>
                    </a:lnTo>
                    <a:lnTo>
                      <a:pt x="256" y="35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2369" y="1102"/>
                <a:ext cx="612" cy="776"/>
              </a:xfrm>
              <a:custGeom>
                <a:avLst/>
                <a:gdLst/>
                <a:ahLst/>
                <a:cxnLst>
                  <a:cxn ang="0">
                    <a:pos x="325" y="776"/>
                  </a:cxn>
                  <a:cxn ang="0">
                    <a:pos x="354" y="740"/>
                  </a:cxn>
                  <a:cxn ang="0">
                    <a:pos x="343" y="688"/>
                  </a:cxn>
                  <a:cxn ang="0">
                    <a:pos x="320" y="618"/>
                  </a:cxn>
                  <a:cxn ang="0">
                    <a:pos x="232" y="536"/>
                  </a:cxn>
                  <a:cxn ang="0">
                    <a:pos x="145" y="461"/>
                  </a:cxn>
                  <a:cxn ang="0">
                    <a:pos x="104" y="379"/>
                  </a:cxn>
                  <a:cxn ang="0">
                    <a:pos x="87" y="251"/>
                  </a:cxn>
                  <a:cxn ang="0">
                    <a:pos x="186" y="216"/>
                  </a:cxn>
                  <a:cxn ang="0">
                    <a:pos x="343" y="199"/>
                  </a:cxn>
                  <a:cxn ang="0">
                    <a:pos x="407" y="205"/>
                  </a:cxn>
                  <a:cxn ang="0">
                    <a:pos x="424" y="222"/>
                  </a:cxn>
                  <a:cxn ang="0">
                    <a:pos x="453" y="193"/>
                  </a:cxn>
                  <a:cxn ang="0">
                    <a:pos x="442" y="164"/>
                  </a:cxn>
                  <a:cxn ang="0">
                    <a:pos x="459" y="111"/>
                  </a:cxn>
                  <a:cxn ang="0">
                    <a:pos x="506" y="64"/>
                  </a:cxn>
                  <a:cxn ang="0">
                    <a:pos x="542" y="52"/>
                  </a:cxn>
                  <a:cxn ang="0">
                    <a:pos x="588" y="81"/>
                  </a:cxn>
                  <a:cxn ang="0">
                    <a:pos x="612" y="52"/>
                  </a:cxn>
                  <a:cxn ang="0">
                    <a:pos x="571" y="0"/>
                  </a:cxn>
                  <a:cxn ang="0">
                    <a:pos x="518" y="0"/>
                  </a:cxn>
                  <a:cxn ang="0">
                    <a:pos x="453" y="29"/>
                  </a:cxn>
                  <a:cxn ang="0">
                    <a:pos x="413" y="105"/>
                  </a:cxn>
                  <a:cxn ang="0">
                    <a:pos x="360" y="141"/>
                  </a:cxn>
                  <a:cxn ang="0">
                    <a:pos x="279" y="152"/>
                  </a:cxn>
                  <a:cxn ang="0">
                    <a:pos x="133" y="170"/>
                  </a:cxn>
                  <a:cxn ang="0">
                    <a:pos x="17" y="205"/>
                  </a:cxn>
                  <a:cxn ang="0">
                    <a:pos x="0" y="234"/>
                  </a:cxn>
                  <a:cxn ang="0">
                    <a:pos x="11" y="327"/>
                  </a:cxn>
                  <a:cxn ang="0">
                    <a:pos x="52" y="455"/>
                  </a:cxn>
                  <a:cxn ang="0">
                    <a:pos x="110" y="560"/>
                  </a:cxn>
                  <a:cxn ang="0">
                    <a:pos x="168" y="653"/>
                  </a:cxn>
                  <a:cxn ang="0">
                    <a:pos x="221" y="717"/>
                  </a:cxn>
                  <a:cxn ang="0">
                    <a:pos x="273" y="764"/>
                  </a:cxn>
                  <a:cxn ang="0">
                    <a:pos x="325" y="776"/>
                  </a:cxn>
                </a:cxnLst>
                <a:rect l="0" t="0" r="r" b="b"/>
                <a:pathLst>
                  <a:path w="612" h="776">
                    <a:moveTo>
                      <a:pt x="325" y="776"/>
                    </a:moveTo>
                    <a:lnTo>
                      <a:pt x="354" y="740"/>
                    </a:lnTo>
                    <a:lnTo>
                      <a:pt x="343" y="688"/>
                    </a:lnTo>
                    <a:lnTo>
                      <a:pt x="320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3" y="199"/>
                    </a:lnTo>
                    <a:lnTo>
                      <a:pt x="407" y="205"/>
                    </a:lnTo>
                    <a:lnTo>
                      <a:pt x="424" y="222"/>
                    </a:lnTo>
                    <a:lnTo>
                      <a:pt x="453" y="193"/>
                    </a:lnTo>
                    <a:lnTo>
                      <a:pt x="442" y="164"/>
                    </a:lnTo>
                    <a:lnTo>
                      <a:pt x="459" y="111"/>
                    </a:lnTo>
                    <a:lnTo>
                      <a:pt x="506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3" y="29"/>
                    </a:lnTo>
                    <a:lnTo>
                      <a:pt x="413" y="105"/>
                    </a:lnTo>
                    <a:lnTo>
                      <a:pt x="360" y="141"/>
                    </a:lnTo>
                    <a:lnTo>
                      <a:pt x="279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3" y="764"/>
                    </a:lnTo>
                    <a:lnTo>
                      <a:pt x="325" y="7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179" y="921"/>
              <a:ext cx="210" cy="264"/>
              <a:chOff x="3179" y="921"/>
              <a:chExt cx="210" cy="264"/>
            </a:xfrm>
          </p:grpSpPr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220" y="921"/>
                <a:ext cx="169" cy="192"/>
              </a:xfrm>
              <a:custGeom>
                <a:avLst/>
                <a:gdLst/>
                <a:ahLst/>
                <a:cxnLst>
                  <a:cxn ang="0">
                    <a:pos x="52" y="12"/>
                  </a:cxn>
                  <a:cxn ang="0">
                    <a:pos x="99" y="0"/>
                  </a:cxn>
                  <a:cxn ang="0">
                    <a:pos x="157" y="17"/>
                  </a:cxn>
                  <a:cxn ang="0">
                    <a:pos x="169" y="58"/>
                  </a:cxn>
                  <a:cxn ang="0">
                    <a:pos x="163" y="111"/>
                  </a:cxn>
                  <a:cxn ang="0">
                    <a:pos x="134" y="145"/>
                  </a:cxn>
                  <a:cxn ang="0">
                    <a:pos x="93" y="151"/>
                  </a:cxn>
                  <a:cxn ang="0">
                    <a:pos x="52" y="151"/>
                  </a:cxn>
                  <a:cxn ang="0">
                    <a:pos x="34" y="169"/>
                  </a:cxn>
                  <a:cxn ang="0">
                    <a:pos x="34" y="180"/>
                  </a:cxn>
                  <a:cxn ang="0">
                    <a:pos x="23" y="192"/>
                  </a:cxn>
                  <a:cxn ang="0">
                    <a:pos x="0" y="186"/>
                  </a:cxn>
                  <a:cxn ang="0">
                    <a:pos x="5" y="157"/>
                  </a:cxn>
                  <a:cxn ang="0">
                    <a:pos x="23" y="134"/>
                  </a:cxn>
                  <a:cxn ang="0">
                    <a:pos x="58" y="116"/>
                  </a:cxn>
                  <a:cxn ang="0">
                    <a:pos x="93" y="122"/>
                  </a:cxn>
                  <a:cxn ang="0">
                    <a:pos x="122" y="116"/>
                  </a:cxn>
                  <a:cxn ang="0">
                    <a:pos x="139" y="87"/>
                  </a:cxn>
                  <a:cxn ang="0">
                    <a:pos x="139" y="52"/>
                  </a:cxn>
                  <a:cxn ang="0">
                    <a:pos x="122" y="35"/>
                  </a:cxn>
                  <a:cxn ang="0">
                    <a:pos x="99" y="35"/>
                  </a:cxn>
                  <a:cxn ang="0">
                    <a:pos x="75" y="41"/>
                  </a:cxn>
                  <a:cxn ang="0">
                    <a:pos x="58" y="52"/>
                  </a:cxn>
                  <a:cxn ang="0">
                    <a:pos x="40" y="41"/>
                  </a:cxn>
                  <a:cxn ang="0">
                    <a:pos x="52" y="12"/>
                  </a:cxn>
                </a:cxnLst>
                <a:rect l="0" t="0" r="r" b="b"/>
                <a:pathLst>
                  <a:path w="169" h="192">
                    <a:moveTo>
                      <a:pt x="52" y="12"/>
                    </a:moveTo>
                    <a:lnTo>
                      <a:pt x="99" y="0"/>
                    </a:lnTo>
                    <a:lnTo>
                      <a:pt x="157" y="17"/>
                    </a:lnTo>
                    <a:lnTo>
                      <a:pt x="169" y="58"/>
                    </a:lnTo>
                    <a:lnTo>
                      <a:pt x="163" y="111"/>
                    </a:lnTo>
                    <a:lnTo>
                      <a:pt x="134" y="145"/>
                    </a:lnTo>
                    <a:lnTo>
                      <a:pt x="93" y="151"/>
                    </a:lnTo>
                    <a:lnTo>
                      <a:pt x="52" y="151"/>
                    </a:lnTo>
                    <a:lnTo>
                      <a:pt x="34" y="169"/>
                    </a:lnTo>
                    <a:lnTo>
                      <a:pt x="34" y="180"/>
                    </a:lnTo>
                    <a:lnTo>
                      <a:pt x="23" y="192"/>
                    </a:lnTo>
                    <a:lnTo>
                      <a:pt x="0" y="186"/>
                    </a:lnTo>
                    <a:lnTo>
                      <a:pt x="5" y="157"/>
                    </a:lnTo>
                    <a:lnTo>
                      <a:pt x="23" y="134"/>
                    </a:lnTo>
                    <a:lnTo>
                      <a:pt x="58" y="116"/>
                    </a:lnTo>
                    <a:lnTo>
                      <a:pt x="93" y="122"/>
                    </a:lnTo>
                    <a:lnTo>
                      <a:pt x="122" y="116"/>
                    </a:lnTo>
                    <a:lnTo>
                      <a:pt x="139" y="87"/>
                    </a:lnTo>
                    <a:lnTo>
                      <a:pt x="139" y="52"/>
                    </a:lnTo>
                    <a:lnTo>
                      <a:pt x="122" y="35"/>
                    </a:lnTo>
                    <a:lnTo>
                      <a:pt x="99" y="35"/>
                    </a:lnTo>
                    <a:lnTo>
                      <a:pt x="75" y="41"/>
                    </a:lnTo>
                    <a:lnTo>
                      <a:pt x="58" y="52"/>
                    </a:lnTo>
                    <a:lnTo>
                      <a:pt x="40" y="41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>
                <a:off x="3179" y="1137"/>
                <a:ext cx="49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339752" y="1682805"/>
            <a:ext cx="6192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_tradnl" sz="2800" i="1" u="none" dirty="0">
                <a:solidFill>
                  <a:srgbClr val="7030A0"/>
                </a:solidFill>
                <a:latin typeface="+mj-lt"/>
              </a:rPr>
              <a:t>En nuestra farmacia contamos con más de 20.000 referencias diferentes.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362200" y="3342471"/>
            <a:ext cx="6096000" cy="22467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 i="1" u="none" dirty="0">
                <a:solidFill>
                  <a:srgbClr val="7030A0"/>
                </a:solidFill>
                <a:latin typeface="+mj-lt"/>
              </a:rPr>
              <a:t>DEBEMOS TENER CLARO EN CADA MOMENTO </a:t>
            </a:r>
            <a:r>
              <a:rPr lang="es-ES_tradnl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QUÉ</a:t>
            </a:r>
            <a:r>
              <a:rPr lang="es-ES_tradnl" sz="2800" b="1" i="1" u="none" dirty="0">
                <a:solidFill>
                  <a:srgbClr val="7030A0"/>
                </a:solidFill>
                <a:latin typeface="+mj-lt"/>
              </a:rPr>
              <a:t> VAMOS A OFRECER, TANTO NOSOTROS COMO NUESTROS COLABORADORES.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43200" y="2623592"/>
            <a:ext cx="6096000" cy="7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2000" b="1" i="1" u="none">
                <a:solidFill>
                  <a:srgbClr val="7030A0"/>
                </a:solidFill>
                <a:latin typeface="+mj-lt"/>
              </a:rPr>
              <a:t>Es algo que define el Producto(dimensiones, colores, composición.)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1556792"/>
            <a:ext cx="8458200" cy="704850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 b="1" i="1" u="none">
                <a:solidFill>
                  <a:srgbClr val="7030A0"/>
                </a:solidFill>
                <a:latin typeface="+mj-lt"/>
              </a:rPr>
              <a:t>TENEMOS QUE ASOCIAR VENTAJAS DEL PRODUCTO CON NECESIDADES Y MOTIVACIONES DE LA CONSUMIDORA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623592"/>
            <a:ext cx="270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 b="1" i="1" u="none" dirty="0">
                <a:solidFill>
                  <a:srgbClr val="7030A0"/>
                </a:solidFill>
                <a:latin typeface="+mj-lt"/>
              </a:rPr>
              <a:t>CARACTERÍSTICA: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3690392"/>
            <a:ext cx="1540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 b="1" i="1" u="none" dirty="0">
                <a:solidFill>
                  <a:srgbClr val="7030A0"/>
                </a:solidFill>
                <a:latin typeface="+mj-lt"/>
              </a:rPr>
              <a:t>VENTAJA: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4833392"/>
            <a:ext cx="1757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 b="1" i="1" u="none">
                <a:solidFill>
                  <a:srgbClr val="7030A0"/>
                </a:solidFill>
                <a:latin typeface="+mj-lt"/>
              </a:rPr>
              <a:t>BENEFICIO: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67000" y="4833392"/>
            <a:ext cx="6096000" cy="7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2000" b="1" i="1" u="none">
                <a:solidFill>
                  <a:srgbClr val="7030A0"/>
                </a:solidFill>
                <a:latin typeface="+mj-lt"/>
              </a:rPr>
              <a:t>Es una ventaja asociada a las NECESIDADES y MOTIVACIONES del cliente  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67000" y="3690392"/>
            <a:ext cx="6096000" cy="7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2000" b="1" i="1" u="none">
                <a:solidFill>
                  <a:srgbClr val="7030A0"/>
                </a:solidFill>
                <a:latin typeface="+mj-lt"/>
              </a:rPr>
              <a:t>Es una aplicación de una característica sacando conclusión positiva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87313" y="44450"/>
            <a:ext cx="8229600" cy="792163"/>
          </a:xfrm>
        </p:spPr>
        <p:txBody>
          <a:bodyPr/>
          <a:lstStyle/>
          <a:p>
            <a:r>
              <a:rPr lang="es-ES" b="1" i="1" dirty="0" smtClean="0"/>
              <a:t>¿QUÉ VENDO?</a:t>
            </a:r>
            <a:endParaRPr lang="es-ES" b="1" i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21" y="2617862"/>
            <a:ext cx="2708275" cy="3968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 b="1" i="1" u="none" dirty="0">
                <a:solidFill>
                  <a:schemeClr val="bg1"/>
                </a:solidFill>
                <a:latin typeface="+mj-lt"/>
              </a:rPr>
              <a:t>CARACTERÍSTICA: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¿QUÉ VENDO?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26</a:t>
            </a:fld>
            <a:endParaRPr lang="es-ES" dirty="0"/>
          </a:p>
        </p:txBody>
      </p:sp>
      <p:pic>
        <p:nvPicPr>
          <p:cNvPr id="38914" name="Picture 2" descr="http://t0.gstatic.com/images?q=tbn:ANd9GcTVQvVkLQQVwBbU1OUAaoTMja67slT0IUsGvSqXcATLMKw7h67-_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268760"/>
            <a:ext cx="1944216" cy="5371797"/>
          </a:xfrm>
          <a:prstGeom prst="rect">
            <a:avLst/>
          </a:prstGeom>
          <a:noFill/>
        </p:spPr>
      </p:pic>
      <p:pic>
        <p:nvPicPr>
          <p:cNvPr id="38916" name="Picture 4" descr="http://t1.gstatic.com/images?q=tbn:ANd9GcSFj-QPhby9BGagz7_GYHlj7f3VykK1A_3B3JUP_PcZ7tmOaidW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07314" y="1772817"/>
            <a:ext cx="2936686" cy="4429100"/>
          </a:xfrm>
          <a:prstGeom prst="rect">
            <a:avLst/>
          </a:prstGeom>
          <a:noFill/>
        </p:spPr>
      </p:pic>
      <p:sp>
        <p:nvSpPr>
          <p:cNvPr id="38918" name="AutoShape 6" descr="data:image/jpg;base64,/9j/4AAQSkZJRgABAQAAAQABAAD/2wCEAAkGBhQSEBUUEhQVFBAPFBAQEBQQEBAUFBAUFBAVFBQUFBUXHCYfFxkjGRQUHy8gIycpLCwsFR8xNTAqNSYrLCkBCQoKDgwOFA8PGCweHBwpLCksLCkpKSkpKSkpKSkpKSwpKSwpKSkpKSkpLCwpKSkpKSkpKSwpKSwpLCkpKSkpLP/AABEIALcBEwMBIgACEQEDEQH/xAAcAAABBAMBAAAAAAAAAAAAAAAAAQIDBAUGBwj/xABDEAABBAADBQYDBAcGBgMAAAABAAIDEQQSIQUxQVFhBgcTInGRgaGxFDJC0SNSYpLB4fAVM3KCovFTY5Oys8JDRIP/xAAZAQEBAQEBAQAAAAAAAAAAAAAAAQIDBAX/xAAhEQEBAQEAAwEAAwADAAAAAAAAARECAxIhMRNBUQQiYf/aAAwDAQACEQMRAD8A60Nw3bhwHJJlHIewS1oPQfRAC7ORvhDkPYJrsOOQ9gpkK6uK5w3p7BK2CuA9grLWpfDTUxBkHIewUE0PQewV0xKNw/gP690lMY2SPkBfoEsMBvWvYK3OwDfomFtarfv8Z9QyIA7h7BTtA5D2Cax4N1RrebCdE8PALdQQHD0O4rGtYkaByHsFIGDkPYJoYlOiikfCOQ9gq78ID/spXyFQvxAG9WalxJFEBwHsEpA6ewULcY07ilkerlNTGuQ9gkyjkPYKCJ54/BT5lLDSlw5D2CQAch7BKJU0vCmB2Uch7BSMI5D2Cql6jdIeCvrprIadPYJRXIewVZsid4qzi6nJHIewSGunsFEZlG59q4anJHT2CjkrkPYKq6RQYjF6LU41m9LEkg5D2CoYvFUCQBfoFjpdpmyBdKlLO48V6ePF/rj15EsuOs6gH4BQPxnRMKbS9M5jltLn6IT2xWhX4jeRuHoPolATgLA9B9E8NXynuMEaXw1KAnAKauI2tTw1LSe1qzq4jdEsVj9tww3b23HbnAn7tA7z8d29aX3o9sJMO0tZKxjrysayR3iUDq5wA0HW/RcbxW3JpBke9xomrO4HeCeP81z66/qNSN07X94suIkLInPYwOcKjJBdyOmvzWMi2ljQ0GNk5rd/ek3zt29Uex2zM+Ibf4fMV1eJoHBebru69PHGza5ztXtvtMxlkniRMqqaxzPiS0Clt/dPtl+aRrpfFaxsMQIvw2aue6ifvauy6aegCzhYHfeojqslsrY8Ubs7YxZtxDABndwNbi7qVrnunfjkbY1tixxTJGp2Bma9lt3dQQR0IO5SZF6pXlsU3uUGKLSNa0WRdhgVXfs4HeuksYsYhkDTuV1gAH5qZ2Erd9AmOwbnbzXot3qVnMIJRSiklvgpmbO6n4qQ4euCmyGVSGLy8NEhxV6qy+PmmR4YPWtiZVKXGct6bHtHTULJN2Q1LJs9tUG6K+3KevSmzG2NEpceXorbMO0aAAUldGL3Ke0XKqfbOCa7FUFO5gvdvTzstrhqm8wysTNjDfMcFWxEuY0FsQ2awbxfqmDANBvKL9FueTmfjN4rAR7OJ3aqduzW/irTks4WAD1UGJrKQBXwT+W09JGIkwzA0gAWeaoTwgDTesnJE0Ns+Zx4KNuziRvq+C7c9Z/bnYxzIhW/5oV7+zfX5IW/eM+tbSxug9B9FIAhm4eg+iUr5j2kSpCUFA5qrbax4gw00zt0McknrlaSB8TopwsN27hz7MxQuv0Rd8GuDiPiBXxUvxXm3FYh80jpJDern9Lv+vYKkzeT8VvPZXYLZ2ueQwtzObcjczWNa1ricm4uJcwC92unK7N2RgxEJMLWtcLGaIODC8Eg0DwNFeO+SS49PPht59lDu9wRc50n4Roty2ntMQNvj13DqVjOy2GEEOS7NknRZozMP3gD60Vw6u3Xp5mSRpmL7aztBewuc0cTA4R+51HqQts7Idq5Zmedgsamry5d9hT/ANhQSA20CxqBpfsptn4eOH+7FNb5TQGXqFqVclbxsLECSPxBVSVu5gUVkSsD2MwDYoXtjdcTpC9jSbMebVzQf1b3dNOCzxavbxfkfP7mdU0uTc6R7CVEcw3jRdXPUxAUTn0onanemjBm7zGuAWpE09s6kD0DC2pI8PQUth9RhoKBGBuT/DpNMZO5NAXqGR3VKMO60OwvM2rMS6ha4k0rIpNjwNKZ0SWwkMMISjRGU7uKZJC7gopXOBVaaSgdVO3DH81QxmHIPTp/Fb5xm6GwOdqTQ5JZyGjUE9SrkeGNamlKcEDv19U95p6tfZHmfo00OH+6usgvU7+SyZwgBtQTYYHdvC1e9T1xXbhG1936oU4lcOCVTaYtRDQeg+ikLUyN2g9B9FK0ri6o/DTXQ8lYCWk0VgFFtXACbDyxHdNHJH6ZmEX81cITgpfpHnnu/wAW5sksDx+je1rq3EOa1rXV6iv3QtsGIjaQyLSyLaL8oaN9HdwWv4zB/ZdsyNvyulkaBX67c4/0uatnnhDRfFfP8n693i6/64hhwgbdcbKR8eqgdtADelhxt7q91hvUuIxbYxbnUOA4uPJa/tF8kr/Jn8NxFMZMW6kgWWt1rirGMcHzhsoa5hb5Q7dZP8lHFEG4iNjMI0xPc1viMDmOYSQMzXt4jfRSOnN+Ovdk9lMgw7QxznF9F7nHUkCjXIb1mXOAFnQDffBavtDtI3B4Fsh1cWAtbpq4jMb6C9VxTtL3iYjFv8z6jafKxlhvtz6nVe2dySSPD6Xq3q16MbtGI7pGH0kZ+akbM07nA+hBXlmDacr3BkZJcdwBO/mVkJdqyYd1GTM8AhwBvw3HcBzdru4dCp/JfzFvimbr0u6Bp4JREFzLu07W4mWQQytcWUTne11DSwGndWo911ALrOtcbMMDK3IDSnoVQlISoQNcEnhpxCTMga9pSCM80/OgPCqEDE5JmRmUUlKF0GvVTkcU0vViKz7HBMt1cipHSoaQeK2yaHEb9VI9Ru9VHI/2TBYACFTE6FfVNWwNB6D6J8YSxt0HoPon5VjWxSbK6gngpVBXGJUzH2mPhB9URilbiOf9t+zhGNZiq8r3Qt//AEA8M36ty/uJm04NKS9ru82CLEiB0fiwxlplkY7zMkBvyDc4N46668tcwzBR4mJsuHkD2PFtO8Hpe8HoRovJ5fHbtj0ePuRoWN2WTZ3LWsXPJEfK7RdK2js1zQQ4EHhyPoeK1LG7Dzary/nyvTPrVpduSWLo1oslsPthIJGtdrZDelH+gkx+zGQxmSSw1tAnmTuA6mj7HktL2ltbPowZW3pW+r4lduZ7OfVxsXbbthJiZCzN+ijcY4mg6U01m6k7/ZaoXflfAfzWWwPZ98sYeHHM4aBsZdlZmLczjYAtwdus0CdE/Cdny2ZglNtJ0rcQDrS3OpP7Lz1c+F2JFK7SEFpfo+U6acgeS2XAbMZCWvihmOUgOnkyFt3q8REXkvjpW9bDs7JGPK2vgtj2dimHeB8QuU79na8ZFnAbWLYs5aS0EAhlWL3H34+i3jBYkSMa8XTheoojmCOa5pjdu+FJkEEkmaw6mDww00POXaEG9wW/dmYGswsTWAhgbbQ5xcQCSQLOpq69KXfw3+nm83OfWUQhC9DzhISgphBrkggkxNKLx7VkwKF0Oq3MZ+kB14/BOcf6pOZCfRP+zdSmwxWfFroU5unFTDCdT8k7wAntDFd2KTc17lM+BRiLkFdiFFVxUZhB6eitNw/M/AJDhOpT2XFJuFr8RT2wGt9q23CjmSpPCHJT2JyqiEfq/JCuUhT2PVVkxLY4y97g1jG5nOcaDQBZJK4v2u76Z3SluEPhQtJAeWtMkn7RzA5R0GvNbH33bVdHg4YmmvtDi5+urmxtBAriMzgf8q4eIL1Iv/F+SyNjd3o41x82KlB5teW/IUFbwne/tCL/AOfxG/ttY73sWFqT4r0qvRrVA+FzdaBHQUfZQdo2T34l8RD4Wmf8BDy1judjU39eixG2u9zFTMMQY2EPsF0YfmIr7uYk16iiuUMlyusbj8llXbQLo6+Y3jqgdiZi4rO9iO3Emz5uL8NIR40V/DOy9zwPcaHgRqzJz0cOf3T+RSvNoPTUm3sLJgjiTIw4XLmL3HKG65aPFrsxArfa0X+18GbecS3wWn9KIyMzG1Zd5qJbw0Frl+zdoudE/CPkLcPO4SV+FszWkRvPTcD8D+FZjs32bixFRvcWu36uoSGvuOP4RfEfzXHyTm2a9Pi576nV5/pvne52cjOy2PgomORsrSHF3iMMLy6jdHygOH+HquBl1rvG0M8Gy2QS6HB4tkcepIMUkUpYATvAzObR4NXJ9o9kJG26L9IwHUN+9GOFt4+oW5JPxy21m+ym2ofBfhpnmPNlDHAO/SR5iXRkjcbc49QemuTxTG+NG3MHCNo1GujiK+QHwpc9LHRuBc0tqjqKW8bMGeISDeKHwAFLyeXmT69vi8lvytrijGiv4cUtOO3XMIWQw3a9vELlldt1n5No4gPBc+JrQfK0NLwR+040fYLovZuUmGzX3jVXQsDd04joVzrZ+3YZKBYCOoXSthQgQtrcfM0cgd3yC9Ph/Xm/5HXyTGSQhC9bxhCEIEpFJUIBCEIBIQlQgSkUlQgEIQgEIQgEIQg4736M1wh3nJMAOG+NcimlF7yT+zuXau/OMfZMO/i2R0Yrk+IEj/QFxKKAvNfIaAIyY6b1/eCaBfP3WQOEa0amvStfRTbKjwvjs+0vcILJkyuIJABIFjUAmhYUqyawmIi0sb+u/wDmnYObULvuzuwGzjEAIBIHea5JZHu11HEaVyVLHdzmAk1i8WF3/KlzN/clv5Fc/wCSN3x1wx82SQjhZBH8VeDLFjULb+1PdBNE180DxiGRgF7AxzZh+sQwWHAb9De/RaPs+ajldu4Lcsv4xZZ+p5oq1CzmyccaDhvGhWIeeCl2ZLlfR3O0/JZ8nPty9H/G8v8AH5Jf6rqnbPGB+ycNJfndNA1x/WytlH8FqceKp1g0fkehU/aDHVsvCxnf9pl9mMcR/wCULB+NbR0Tj8jPmnr5Op/6y2Kw7ZGl7C1h1zscQGnqL0/gsfhtrGIZGhoYTdACvhSjEgc3K4AjQ04Aj2Kr7TAoEUOFD+C1ZL+uctn4zbMMJtRv31+SfhthBztFjdn40xjMPwgmvQErNdgcRbsrt7y6T4k5ivP5PD83l3481/OnTOyHYONsTZJRmc7UN/CB15lbu1tChoBoOirbOcDEzKQQABoQdRoR8CCPgrK78czmfHHrq9X6VCELbIQhCAQhCAQhCAQktKgEISWgVCS0WgVJaaZFE+VXBPaVVBIhX1TWld8OC8TZRNaxSQvHS7jP/euFsiIGVu8r0n2lwnjYGeOrzQvyj9prczfjmaF5qmlomt5sKVDPK3Nf4dCbFuJ4DkPmo/tTToGN132L+qryM09LJ6lRMNarI2nY3bjEYd1NcDEwUGuJsVurkOiycvetinHNcY0ApsemnG7sn4rRHP8AmkzLPpP8b9+v9dCHe5itP7rTcfDN+l3qtb25tdmLk8R0EbJScz3wZoy883NstJ6gArAeIj7SRuV9YXq1mzhWObvyOrQklwPQj+KhiwTN5l1/ZZY+oWNjzOOpKtfamsHAlVln5nCbw43uIZCZJCWjRxkbGBRPRl7uKsN2dG4VG4h3/MotPxA0Ws4bGkuFlZmDaAaFJM+NddXq7TpdmSt/DdcWHN8hr8ljM2Z1ncNyzX9tAirPQ8kN2pG/SZjXncXVTj/mFG1WWIGM81dK+SyHZPHPjmbJXlbwPEEUkm7Psec2Gec1/wB3IWjfoKfoPf3WNYJIJMkzZGSs0cyQOY4f5Sn6N+7Fd5DsDjcRBiA92HnlkmhAouY6RxkblsgEODhpe/432LYXabD4xmfDyteNzm7nsPJzDqCvM/aN9tgky6+dhdzotc0E8xbqUuLmLqmjJbIR5i00XGtbr8XG+Kn4r1PmSZ15w7O96ONw5A8YyxivJP5xXQnzD4Fda7I95EOOeIq8KcttrS4FslC3BjuYGtHhzorUTW5mRKHKEJ7SrgkJRmTbRmQKXpplQSo3Jgc16lBVYFTNKUPtQvepLTXpAjZEj5UmVIQqI3PUbnqRwUbmrUZNBQlDELSGsk0HoPovN3avZwhxc8Y3MllaOgDjXypei2HQeg+i573q9lIzCcWwZZA5jZ6upA6mtf0cDQ6g9FnqEcXl3FVCVcxDK0VOVcmi50mdRZkZlBLaPEAUOZCKldiCm2mJQiJWS0phOSqwTw9VWQhkrildKSVQZKnmdBlYpyF1vYuBh2zs2ITEtxWDJgEzcrnDKAWhwP3mlpboeINEarisWNK6N3P7bDMRNE77s7GyAftRnWuuVx/dWevzWuf1j+2ew8Rho5InRlzPI5sjGnI9rXg5xyI4jeLPDU6jDiHNZodDvGi9L4x7XsLZGkxkfeAOnW+BXA+23Z1+En8zQ1kwzsLfuO1p2XhyNcM1aLPPWr1xn1r7335uNizzvmruztpPhkZJGafE5sjD+002P66rG7vQqYbh60tub1bsnajcRBFMz7s8bJB0zNBI+BsfBWvEWtd3cRbsrCAmyYQ74Oc5wHs4D4LYCV0geZEniqB7kzMqLPio8RVsyTOgs+InCZU86UPQW/GR4yq5kZkFrxkhmVXMkzKCcvSZ1DnTcy1iWrAehQByFcTUzYtB6D6LVe9LBOfsnE5SQWCOU1xayVrnA9Ks/wCVbcw6D0H0UO0os8ErcubPFK3Kdz7jcMp9dylHk+bGWKd94aE/rdfVUpHWnFu6/wDEUzLpfMrk0iJRmSOKaop9otR2lzIH5kZ01JSCTOnB6gyopBchmp12QN1t3j5qVmIFDWqv8IIb167gsclCDIOeKNHef1KO863w9Ff2Dtd2GnbKyi5megTV2wivmsEw66qwWUMzd3EcQmfMWXHRdm98krXDPGQOOR16f4Ssv2w7UYXaOzw2KVrZY5WSiM6F2jmOoGsv375aLkoAcLGjhw5+ikw5znLVPO4jSyOFczr8Vznjkux0vktmVcxWCczU0WHRpa4Ebr15FRMf9Qq+IOUgdA4+pCSM7/Qro4vTPdpivE2ThSPwMfF/05Xt+gC2Ny5p3DbRzYGaL/gzB46CVn5xn3XR3uW+RG96ZnQ5NpdMQ7MkzJMqXImILRmQGJciYaMyMyC1NyK5ELnRnSZEuRPgTOlzo8NODFQgehPDEIYstGg9B9Euak9o0HoPomvYsa1jy92/2aINoYmJrcrRO8sHAMdT210pwWBnbQAW/wDfW4HatAAFkEGcjeXHMRfXKWj0AWg4rfXIBc6sU3BNpSkJhasqZSKTqRSBLSJ1JaQNQlpBagRKCm2lBQSClLE+joq9ItBYkj4tSxS6gneCCCOihbKVNG8E66IJtryAzOLdxy108g/iq7DofRMc6zfMpwOh/riiOodwu1smMkgP/wBiIlvV0RzD/SXruT415o7r8Rk2rhHbv0zWH0eDH/7L1CWdFeaKBjR4atuhR9n6rp7GKvhpfDVoYfqlMAU0xVyJMiuiEIMITTFHIjw1bOHSDD9VdMVcicI1a+zJzcPSmmKvhI8NXHRpogTTFYRoV0RoV9jFRhND0H0S5kqFplwPvqwgbtXN/wAaCBxHItL4/owLm8z7cT1KVC59Nc/iJIQhCyptIpCFAUlQhAlK3HhAWZteOvAUQKQhBUISFqEIGkIzJEIHBydaEIgCc7d6oQgt7IxximZIPvRPZIPVrg4fRewmTZmhw3OAcPQix9UIWuYEc4ptlIhaDsxSgFCEDhGU1z6SIQN8Upc5SIVwPbIVK1yEKWKUuQHpEIadmQhCg//Z"/>
          <p:cNvSpPr>
            <a:spLocks noChangeAspect="1" noChangeArrowheads="1"/>
          </p:cNvSpPr>
          <p:nvPr/>
        </p:nvSpPr>
        <p:spPr bwMode="auto">
          <a:xfrm>
            <a:off x="73025" y="-86201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20" name="AutoShape 8" descr="data:image/jpg;base64,/9j/4AAQSkZJRgABAQAAAQABAAD/2wCEAAkGBhQSEBUUEhQVFBAPFBAQEBQQEBAUFBAUFBAVFBQUFBUXHCYfFxkjGRQUHy8gIycpLCwsFR8xNTAqNSYrLCkBCQoKDgwOFA8PGCweHBwpLCksLCkpKSkpKSkpKSkpKSwpKSwpKSkpKSkpLCwpKSkpKSkpKSwpKSwpLCkpKSkpLP/AABEIALcBEwMBIgACEQEDEQH/xAAcAAABBAMBAAAAAAAAAAAAAAAAAQIDBAUGBwj/xABDEAABBAADBQYDBAcGBgMAAAABAAIDEQQSIQUxQVFhBgcTInGRgaGxFDJC0SNSYpLB4fAVM3KCovFTY5Oys8JDRIP/xAAZAQEBAQEBAQAAAAAAAAAAAAAAAQIDBAX/xAAhEQEBAQEAAwEAAwADAAAAAAAAARECAxIhMRNBUQQiYf/aAAwDAQACEQMRAD8A60Nw3bhwHJJlHIewS1oPQfRAC7ORvhDkPYJrsOOQ9gpkK6uK5w3p7BK2CuA9grLWpfDTUxBkHIewUE0PQewV0xKNw/gP690lMY2SPkBfoEsMBvWvYK3OwDfomFtarfv8Z9QyIA7h7BTtA5D2Cax4N1RrebCdE8PALdQQHD0O4rGtYkaByHsFIGDkPYJoYlOiikfCOQ9gq78ID/spXyFQvxAG9WalxJFEBwHsEpA6ewULcY07ilkerlNTGuQ9gkyjkPYKCJ54/BT5lLDSlw5D2CQAch7BKJU0vCmB2Uch7BSMI5D2Cql6jdIeCvrprIadPYJRXIewVZsid4qzi6nJHIewSGunsFEZlG59q4anJHT2CjkrkPYKq6RQYjF6LU41m9LEkg5D2CoYvFUCQBfoFjpdpmyBdKlLO48V6ePF/rj15EsuOs6gH4BQPxnRMKbS9M5jltLn6IT2xWhX4jeRuHoPolATgLA9B9E8NXynuMEaXw1KAnAKauI2tTw1LSe1qzq4jdEsVj9tww3b23HbnAn7tA7z8d29aX3o9sJMO0tZKxjrysayR3iUDq5wA0HW/RcbxW3JpBke9xomrO4HeCeP81z66/qNSN07X94suIkLInPYwOcKjJBdyOmvzWMi2ljQ0GNk5rd/ek3zt29Uex2zM+Ibf4fMV1eJoHBebru69PHGza5ztXtvtMxlkniRMqqaxzPiS0Clt/dPtl+aRrpfFaxsMQIvw2aue6ifvauy6aegCzhYHfeojqslsrY8Ubs7YxZtxDABndwNbi7qVrnunfjkbY1tixxTJGp2Bma9lt3dQQR0IO5SZF6pXlsU3uUGKLSNa0WRdhgVXfs4HeuksYsYhkDTuV1gAH5qZ2Erd9AmOwbnbzXot3qVnMIJRSiklvgpmbO6n4qQ4euCmyGVSGLy8NEhxV6qy+PmmR4YPWtiZVKXGct6bHtHTULJN2Q1LJs9tUG6K+3KevSmzG2NEpceXorbMO0aAAUldGL3Ke0XKqfbOCa7FUFO5gvdvTzstrhqm8wysTNjDfMcFWxEuY0FsQ2awbxfqmDANBvKL9FueTmfjN4rAR7OJ3aqduzW/irTks4WAD1UGJrKQBXwT+W09JGIkwzA0gAWeaoTwgDTesnJE0Ns+Zx4KNuziRvq+C7c9Z/bnYxzIhW/5oV7+zfX5IW/eM+tbSxug9B9FIAhm4eg+iUr5j2kSpCUFA5qrbax4gw00zt0McknrlaSB8TopwsN27hz7MxQuv0Rd8GuDiPiBXxUvxXm3FYh80jpJDern9Lv+vYKkzeT8VvPZXYLZ2ueQwtzObcjczWNa1ricm4uJcwC92unK7N2RgxEJMLWtcLGaIODC8Eg0DwNFeO+SS49PPht59lDu9wRc50n4Roty2ntMQNvj13DqVjOy2GEEOS7NknRZozMP3gD60Vw6u3Xp5mSRpmL7aztBewuc0cTA4R+51HqQts7Idq5Zmedgsamry5d9hT/ANhQSA20CxqBpfsptn4eOH+7FNb5TQGXqFqVclbxsLECSPxBVSVu5gUVkSsD2MwDYoXtjdcTpC9jSbMebVzQf1b3dNOCzxavbxfkfP7mdU0uTc6R7CVEcw3jRdXPUxAUTn0onanemjBm7zGuAWpE09s6kD0DC2pI8PQUth9RhoKBGBuT/DpNMZO5NAXqGR3VKMO60OwvM2rMS6ha4k0rIpNjwNKZ0SWwkMMISjRGU7uKZJC7gopXOBVaaSgdVO3DH81QxmHIPTp/Fb5xm6GwOdqTQ5JZyGjUE9SrkeGNamlKcEDv19U95p6tfZHmfo00OH+6usgvU7+SyZwgBtQTYYHdvC1e9T1xXbhG1936oU4lcOCVTaYtRDQeg+ikLUyN2g9B9FK0ri6o/DTXQ8lYCWk0VgFFtXACbDyxHdNHJH6ZmEX81cITgpfpHnnu/wAW5sksDx+je1rq3EOa1rXV6iv3QtsGIjaQyLSyLaL8oaN9HdwWv4zB/ZdsyNvyulkaBX67c4/0uatnnhDRfFfP8n693i6/64hhwgbdcbKR8eqgdtADelhxt7q91hvUuIxbYxbnUOA4uPJa/tF8kr/Jn8NxFMZMW6kgWWt1rirGMcHzhsoa5hb5Q7dZP8lHFEG4iNjMI0xPc1viMDmOYSQMzXt4jfRSOnN+Ovdk9lMgw7QxznF9F7nHUkCjXIb1mXOAFnQDffBavtDtI3B4Fsh1cWAtbpq4jMb6C9VxTtL3iYjFv8z6jafKxlhvtz6nVe2dySSPD6Xq3q16MbtGI7pGH0kZ+akbM07nA+hBXlmDacr3BkZJcdwBO/mVkJdqyYd1GTM8AhwBvw3HcBzdru4dCp/JfzFvimbr0u6Bp4JREFzLu07W4mWQQytcWUTne11DSwGndWo911ALrOtcbMMDK3IDSnoVQlISoQNcEnhpxCTMga9pSCM80/OgPCqEDE5JmRmUUlKF0GvVTkcU0vViKz7HBMt1cipHSoaQeK2yaHEb9VI9Ru9VHI/2TBYACFTE6FfVNWwNB6D6J8YSxt0HoPon5VjWxSbK6gngpVBXGJUzH2mPhB9URilbiOf9t+zhGNZiq8r3Qt//AEA8M36ty/uJm04NKS9ru82CLEiB0fiwxlplkY7zMkBvyDc4N46668tcwzBR4mJsuHkD2PFtO8Hpe8HoRovJ5fHbtj0ePuRoWN2WTZ3LWsXPJEfK7RdK2js1zQQ4EHhyPoeK1LG7Dzary/nyvTPrVpduSWLo1oslsPthIJGtdrZDelH+gkx+zGQxmSSw1tAnmTuA6mj7HktL2ltbPowZW3pW+r4lduZ7OfVxsXbbthJiZCzN+ijcY4mg6U01m6k7/ZaoXflfAfzWWwPZ98sYeHHM4aBsZdlZmLczjYAtwdus0CdE/Cdny2ZglNtJ0rcQDrS3OpP7Lz1c+F2JFK7SEFpfo+U6acgeS2XAbMZCWvihmOUgOnkyFt3q8REXkvjpW9bDs7JGPK2vgtj2dimHeB8QuU79na8ZFnAbWLYs5aS0EAhlWL3H34+i3jBYkSMa8XTheoojmCOa5pjdu+FJkEEkmaw6mDww00POXaEG9wW/dmYGswsTWAhgbbQ5xcQCSQLOpq69KXfw3+nm83OfWUQhC9DzhISgphBrkggkxNKLx7VkwKF0Oq3MZ+kB14/BOcf6pOZCfRP+zdSmwxWfFroU5unFTDCdT8k7wAntDFd2KTc17lM+BRiLkFdiFFVxUZhB6eitNw/M/AJDhOpT2XFJuFr8RT2wGt9q23CjmSpPCHJT2JyqiEfq/JCuUhT2PVVkxLY4y97g1jG5nOcaDQBZJK4v2u76Z3SluEPhQtJAeWtMkn7RzA5R0GvNbH33bVdHg4YmmvtDi5+urmxtBAriMzgf8q4eIL1Iv/F+SyNjd3o41x82KlB5teW/IUFbwne/tCL/AOfxG/ttY73sWFqT4r0qvRrVA+FzdaBHQUfZQdo2T34l8RD4Wmf8BDy1judjU39eixG2u9zFTMMQY2EPsF0YfmIr7uYk16iiuUMlyusbj8llXbQLo6+Y3jqgdiZi4rO9iO3Emz5uL8NIR40V/DOy9zwPcaHgRqzJz0cOf3T+RSvNoPTUm3sLJgjiTIw4XLmL3HKG65aPFrsxArfa0X+18GbecS3wWn9KIyMzG1Zd5qJbw0Frl+zdoudE/CPkLcPO4SV+FszWkRvPTcD8D+FZjs32bixFRvcWu36uoSGvuOP4RfEfzXHyTm2a9Pi576nV5/pvne52cjOy2PgomORsrSHF3iMMLy6jdHygOH+HquBl1rvG0M8Gy2QS6HB4tkcepIMUkUpYATvAzObR4NXJ9o9kJG26L9IwHUN+9GOFt4+oW5JPxy21m+ym2ofBfhpnmPNlDHAO/SR5iXRkjcbc49QemuTxTG+NG3MHCNo1GujiK+QHwpc9LHRuBc0tqjqKW8bMGeISDeKHwAFLyeXmT69vi8lvytrijGiv4cUtOO3XMIWQw3a9vELlldt1n5No4gPBc+JrQfK0NLwR+040fYLovZuUmGzX3jVXQsDd04joVzrZ+3YZKBYCOoXSthQgQtrcfM0cgd3yC9Ph/Xm/5HXyTGSQhC9bxhCEIEpFJUIBCEIBIQlQgSkUlQgEIQgEIQgEIQg4736M1wh3nJMAOG+NcimlF7yT+zuXau/OMfZMO/i2R0Yrk+IEj/QFxKKAvNfIaAIyY6b1/eCaBfP3WQOEa0amvStfRTbKjwvjs+0vcILJkyuIJABIFjUAmhYUqyawmIi0sb+u/wDmnYObULvuzuwGzjEAIBIHea5JZHu11HEaVyVLHdzmAk1i8WF3/KlzN/clv5Fc/wCSN3x1wx82SQjhZBH8VeDLFjULb+1PdBNE180DxiGRgF7AxzZh+sQwWHAb9De/RaPs+ajldu4Lcsv4xZZ+p5oq1CzmyccaDhvGhWIeeCl2ZLlfR3O0/JZ8nPty9H/G8v8AH5Jf6rqnbPGB+ycNJfndNA1x/WytlH8FqceKp1g0fkehU/aDHVsvCxnf9pl9mMcR/wCULB+NbR0Tj8jPmnr5Op/6y2Kw7ZGl7C1h1zscQGnqL0/gsfhtrGIZGhoYTdACvhSjEgc3K4AjQ04Aj2Kr7TAoEUOFD+C1ZL+uctn4zbMMJtRv31+SfhthBztFjdn40xjMPwgmvQErNdgcRbsrt7y6T4k5ivP5PD83l3481/OnTOyHYONsTZJRmc7UN/CB15lbu1tChoBoOirbOcDEzKQQABoQdRoR8CCPgrK78czmfHHrq9X6VCELbIQhCAQhCAQhCAQktKgEISWgVCS0WgVJaaZFE+VXBPaVVBIhX1TWld8OC8TZRNaxSQvHS7jP/euFsiIGVu8r0n2lwnjYGeOrzQvyj9prczfjmaF5qmlomt5sKVDPK3Nf4dCbFuJ4DkPmo/tTToGN132L+qryM09LJ6lRMNarI2nY3bjEYd1NcDEwUGuJsVurkOiycvetinHNcY0ApsemnG7sn4rRHP8AmkzLPpP8b9+v9dCHe5itP7rTcfDN+l3qtb25tdmLk8R0EbJScz3wZoy883NstJ6gArAeIj7SRuV9YXq1mzhWObvyOrQklwPQj+KhiwTN5l1/ZZY+oWNjzOOpKtfamsHAlVln5nCbw43uIZCZJCWjRxkbGBRPRl7uKsN2dG4VG4h3/MotPxA0Ws4bGkuFlZmDaAaFJM+NddXq7TpdmSt/DdcWHN8hr8ljM2Z1ncNyzX9tAirPQ8kN2pG/SZjXncXVTj/mFG1WWIGM81dK+SyHZPHPjmbJXlbwPEEUkm7Psec2Gec1/wB3IWjfoKfoPf3WNYJIJMkzZGSs0cyQOY4f5Sn6N+7Fd5DsDjcRBiA92HnlkmhAouY6RxkblsgEODhpe/432LYXabD4xmfDyteNzm7nsPJzDqCvM/aN9tgky6+dhdzotc0E8xbqUuLmLqmjJbIR5i00XGtbr8XG+Kn4r1PmSZ15w7O96ONw5A8YyxivJP5xXQnzD4Fda7I95EOOeIq8KcttrS4FslC3BjuYGtHhzorUTW5mRKHKEJ7SrgkJRmTbRmQKXpplQSo3Jgc16lBVYFTNKUPtQvepLTXpAjZEj5UmVIQqI3PUbnqRwUbmrUZNBQlDELSGsk0HoPovN3avZwhxc8Y3MllaOgDjXypei2HQeg+i573q9lIzCcWwZZA5jZ6upA6mtf0cDQ6g9FnqEcXl3FVCVcxDK0VOVcmi50mdRZkZlBLaPEAUOZCKldiCm2mJQiJWS0phOSqwTw9VWQhkrildKSVQZKnmdBlYpyF1vYuBh2zs2ITEtxWDJgEzcrnDKAWhwP3mlpboeINEarisWNK6N3P7bDMRNE77s7GyAftRnWuuVx/dWevzWuf1j+2ew8Rho5InRlzPI5sjGnI9rXg5xyI4jeLPDU6jDiHNZodDvGi9L4x7XsLZGkxkfeAOnW+BXA+23Z1+En8zQ1kwzsLfuO1p2XhyNcM1aLPPWr1xn1r7335uNizzvmruztpPhkZJGafE5sjD+002P66rG7vQqYbh60tub1bsnajcRBFMz7s8bJB0zNBI+BsfBWvEWtd3cRbsrCAmyYQ74Oc5wHs4D4LYCV0geZEniqB7kzMqLPio8RVsyTOgs+InCZU86UPQW/GR4yq5kZkFrxkhmVXMkzKCcvSZ1DnTcy1iWrAehQByFcTUzYtB6D6LVe9LBOfsnE5SQWCOU1xayVrnA9Ks/wCVbcw6D0H0UO0os8ErcubPFK3Kdz7jcMp9dylHk+bGWKd94aE/rdfVUpHWnFu6/wDEUzLpfMrk0iJRmSOKaop9otR2lzIH5kZ01JSCTOnB6gyopBchmp12QN1t3j5qVmIFDWqv8IIb167gsclCDIOeKNHef1KO863w9Ff2Dtd2GnbKyi5megTV2wivmsEw66qwWUMzd3EcQmfMWXHRdm98krXDPGQOOR16f4Ssv2w7UYXaOzw2KVrZY5WSiM6F2jmOoGsv375aLkoAcLGjhw5+ikw5znLVPO4jSyOFczr8Vznjkux0vktmVcxWCczU0WHRpa4Ebr15FRMf9Qq+IOUgdA4+pCSM7/Qro4vTPdpivE2ThSPwMfF/05Xt+gC2Ny5p3DbRzYGaL/gzB46CVn5xn3XR3uW+RG96ZnQ5NpdMQ7MkzJMqXImILRmQGJciYaMyMyC1NyK5ELnRnSZEuRPgTOlzo8NODFQgehPDEIYstGg9B9Euak9o0HoPomvYsa1jy92/2aINoYmJrcrRO8sHAMdT210pwWBnbQAW/wDfW4HatAAFkEGcjeXHMRfXKWj0AWg4rfXIBc6sU3BNpSkJhasqZSKTqRSBLSJ1JaQNQlpBagRKCm2lBQSClLE+joq9ItBYkj4tSxS6gneCCCOihbKVNG8E66IJtryAzOLdxy108g/iq7DofRMc6zfMpwOh/riiOodwu1smMkgP/wBiIlvV0RzD/SXruT415o7r8Rk2rhHbv0zWH0eDH/7L1CWdFeaKBjR4atuhR9n6rp7GKvhpfDVoYfqlMAU0xVyJMiuiEIMITTFHIjw1bOHSDD9VdMVcicI1a+zJzcPSmmKvhI8NXHRpogTTFYRoV0RoV9jFRhND0H0S5kqFplwPvqwgbtXN/wAaCBxHItL4/owLm8z7cT1KVC59Nc/iJIQhCyptIpCFAUlQhAlK3HhAWZteOvAUQKQhBUISFqEIGkIzJEIHBydaEIgCc7d6oQgt7IxximZIPvRPZIPVrg4fRewmTZmhw3OAcPQix9UIWuYEc4ptlIhaDsxSgFCEDhGU1z6SIQN8Upc5SIVwPbIVK1yEKWKUuQHpEIadmQhCg//Z"/>
          <p:cNvSpPr>
            <a:spLocks noChangeAspect="1" noChangeArrowheads="1"/>
          </p:cNvSpPr>
          <p:nvPr/>
        </p:nvSpPr>
        <p:spPr bwMode="auto">
          <a:xfrm>
            <a:off x="73025" y="-86201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8922" name="Picture 10" descr="http://t3.gstatic.com/images?q=tbn:ANd9GcTGjYWQKsz6SVLXma6EVu0AzVQqMRI1a4-o7OpuaVsMp4n_vA0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2047875" cy="2228850"/>
          </a:xfrm>
          <a:prstGeom prst="rect">
            <a:avLst/>
          </a:prstGeom>
          <a:noFill/>
        </p:spPr>
      </p:pic>
      <p:sp>
        <p:nvSpPr>
          <p:cNvPr id="12" name="11 Rectángulo redondeado"/>
          <p:cNvSpPr/>
          <p:nvPr/>
        </p:nvSpPr>
        <p:spPr bwMode="auto">
          <a:xfrm>
            <a:off x="2051720" y="1988840"/>
            <a:ext cx="4104456" cy="1152128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800" b="1" i="1" u="none" strike="noStrike" normalizeH="0" baseline="0" dirty="0" smtClean="0">
                <a:ln w="17780" cmpd="sng">
                  <a:solidFill>
                    <a:srgbClr val="DCC4EE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</a:rPr>
              <a:t>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Llamada de flecha hacia abajo"/>
          <p:cNvSpPr/>
          <p:nvPr/>
        </p:nvSpPr>
        <p:spPr bwMode="auto">
          <a:xfrm>
            <a:off x="72008" y="1268760"/>
            <a:ext cx="8892480" cy="3384376"/>
          </a:xfrm>
          <a:prstGeom prst="downArrowCallout">
            <a:avLst>
              <a:gd name="adj1" fmla="val 25563"/>
              <a:gd name="adj2" fmla="val 28095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¿QUÉ VENDO?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5" name="Picture 2" descr="http://t2.gstatic.com/images?q=tbn:ANd9GcSCRmuNHi9SOsl04WWTRDAsy-fLnkP1IDD1kjhAjQhcGAkfES17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76106" y="1556792"/>
            <a:ext cx="2800350" cy="1628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412951" lon="21279010" rev="2155120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5 Rectángulo redondeado"/>
          <p:cNvSpPr/>
          <p:nvPr/>
        </p:nvSpPr>
        <p:spPr bwMode="auto">
          <a:xfrm>
            <a:off x="179512" y="1412776"/>
            <a:ext cx="4320480" cy="1872208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800" b="1" i="1" u="none" strike="noStrike" normalizeH="0" baseline="0" dirty="0" smtClean="0">
                <a:ln w="17780" cmpd="sng">
                  <a:solidFill>
                    <a:srgbClr val="DCC4EE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</a:rPr>
              <a:t>FORMACIÓN</a:t>
            </a: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1907704" y="4725144"/>
            <a:ext cx="5256584" cy="1368152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800" b="1" i="1" u="none" strike="noStrike" normalizeH="0" baseline="0" dirty="0" smtClean="0">
                <a:ln w="17780" cmpd="sng">
                  <a:solidFill>
                    <a:srgbClr val="DCC4EE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</a:rPr>
              <a:t>CONSEJO PROFESIONAL</a:t>
            </a:r>
          </a:p>
        </p:txBody>
      </p:sp>
      <p:sp>
        <p:nvSpPr>
          <p:cNvPr id="8" name="7 Más"/>
          <p:cNvSpPr/>
          <p:nvPr/>
        </p:nvSpPr>
        <p:spPr bwMode="auto">
          <a:xfrm>
            <a:off x="4644008" y="1916832"/>
            <a:ext cx="936104" cy="936104"/>
          </a:xfrm>
          <a:prstGeom prst="mathPlus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7CB4F-9444-437D-A402-755247C688EE}" type="slidenum">
              <a:rPr lang="es-ES"/>
              <a:pPr/>
              <a:t>28</a:t>
            </a:fld>
            <a:endParaRPr lang="es-E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792162"/>
          </a:xfrm>
        </p:spPr>
        <p:txBody>
          <a:bodyPr/>
          <a:lstStyle/>
          <a:p>
            <a:r>
              <a:rPr lang="es-ES" b="1" i="1" dirty="0" smtClean="0"/>
              <a:t>GUIÓN</a:t>
            </a:r>
            <a:endParaRPr lang="es-ES" b="1" i="1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856984" cy="47518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INTRODUCCIÓN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SITUACIÓN DE MERCADO:¿RIESGO U OPORTUNIDAD?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ANÁLISIS DE LA CONSUMIDORA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ESTRATEGIA COMERCIAL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¿QUÉ VENDO?</a:t>
            </a: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CONCLUSIONES.</a:t>
            </a:r>
            <a:endParaRPr lang="es-ES" sz="2400" b="1" i="1" dirty="0">
              <a:solidFill>
                <a:srgbClr val="5826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7CB4F-9444-437D-A402-755247C688EE}" type="slidenum">
              <a:rPr lang="es-ES"/>
              <a:pPr/>
              <a:t>29</a:t>
            </a:fld>
            <a:endParaRPr lang="es-E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792162"/>
          </a:xfrm>
        </p:spPr>
        <p:txBody>
          <a:bodyPr/>
          <a:lstStyle/>
          <a:p>
            <a:r>
              <a:rPr lang="es-ES" b="1" i="1" dirty="0" smtClean="0"/>
              <a:t>CONCLUSIONES</a:t>
            </a:r>
            <a:endParaRPr lang="es-ES" b="1" i="1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8928992" cy="4896544"/>
          </a:xfrm>
        </p:spPr>
        <p:txBody>
          <a:bodyPr/>
          <a:lstStyle/>
          <a:p>
            <a:pPr marL="0" indent="0"/>
            <a:r>
              <a:rPr lang="es-ES" sz="1800" b="1" i="1" dirty="0" smtClean="0">
                <a:solidFill>
                  <a:srgbClr val="8D42C6"/>
                </a:solidFill>
              </a:rPr>
              <a:t>FARMACIA</a:t>
            </a:r>
            <a:r>
              <a:rPr lang="es-ES" sz="1800" b="1" i="1" dirty="0" smtClean="0">
                <a:solidFill>
                  <a:srgbClr val="8D42C6"/>
                </a:solidFill>
                <a:sym typeface="Wingdings" pitchFamily="2" charset="2"/>
              </a:rPr>
              <a:t> ESPACIO DE SALUD</a:t>
            </a:r>
          </a:p>
          <a:p>
            <a:pPr marL="0" indent="0">
              <a:buNone/>
            </a:pPr>
            <a:endParaRPr lang="es-ES" sz="1000" b="1" i="1" dirty="0">
              <a:solidFill>
                <a:srgbClr val="8D42C6"/>
              </a:solidFill>
            </a:endParaRPr>
          </a:p>
          <a:p>
            <a:pPr marL="0" indent="0"/>
            <a:r>
              <a:rPr lang="es-ES" sz="1800" b="1" i="1" dirty="0" smtClean="0">
                <a:solidFill>
                  <a:srgbClr val="8D42C6"/>
                </a:solidFill>
              </a:rPr>
              <a:t>EL PESO DE LA </a:t>
            </a:r>
            <a:r>
              <a:rPr lang="es-ES" sz="1800" b="1" i="1" dirty="0" err="1" smtClean="0">
                <a:solidFill>
                  <a:srgbClr val="8D42C6"/>
                </a:solidFill>
              </a:rPr>
              <a:t>DERMOFARMACIA</a:t>
            </a:r>
            <a:r>
              <a:rPr lang="es-ES" sz="1800" b="1" i="1" dirty="0" smtClean="0">
                <a:solidFill>
                  <a:srgbClr val="8D42C6"/>
                </a:solidFill>
              </a:rPr>
              <a:t> ES EL 10% DEL TOTAL DE LA COSMÉTICA EN ESPAÑA NOS QUEDA POR RECUPERAR EL 90%</a:t>
            </a:r>
          </a:p>
          <a:p>
            <a:pPr marL="0" indent="0">
              <a:buNone/>
            </a:pPr>
            <a:endParaRPr lang="es-ES" sz="1000" b="1" i="1" dirty="0" smtClean="0">
              <a:solidFill>
                <a:srgbClr val="8D42C6"/>
              </a:solidFill>
            </a:endParaRPr>
          </a:p>
          <a:p>
            <a:pPr marL="0" indent="0"/>
            <a:r>
              <a:rPr lang="es-ES" sz="1800" b="1" i="1" dirty="0" smtClean="0">
                <a:solidFill>
                  <a:srgbClr val="8D42C6"/>
                </a:solidFill>
              </a:rPr>
              <a:t>INVESTIGAMOS SOBRE NUESTRAS CONSUMIDORAS (ESTUDIO DE   MERCADO)</a:t>
            </a:r>
          </a:p>
          <a:p>
            <a:pPr marL="0" indent="0">
              <a:buNone/>
            </a:pPr>
            <a:endParaRPr lang="es-ES" sz="1000" b="1" i="1" dirty="0" smtClean="0">
              <a:solidFill>
                <a:srgbClr val="8D42C6"/>
              </a:solidFill>
            </a:endParaRPr>
          </a:p>
          <a:p>
            <a:pPr marL="0" indent="0"/>
            <a:r>
              <a:rPr lang="es-ES" sz="1800" b="1" i="1" dirty="0" smtClean="0">
                <a:solidFill>
                  <a:srgbClr val="8D42C6"/>
                </a:solidFill>
              </a:rPr>
              <a:t>CREAMOS EL PLAN DE VENTAS Y LO COMUNICAMOS</a:t>
            </a:r>
          </a:p>
          <a:p>
            <a:pPr marL="0" indent="0">
              <a:buNone/>
            </a:pPr>
            <a:endParaRPr lang="es-ES" sz="1000" b="1" i="1" dirty="0" smtClean="0">
              <a:solidFill>
                <a:srgbClr val="8D42C6"/>
              </a:solidFill>
            </a:endParaRPr>
          </a:p>
          <a:p>
            <a:pPr marL="0" indent="0"/>
            <a:r>
              <a:rPr lang="es-ES" sz="1800" b="1" i="1" dirty="0" smtClean="0">
                <a:solidFill>
                  <a:srgbClr val="8D42C6"/>
                </a:solidFill>
              </a:rPr>
              <a:t>FORMACIÓN DE PRODUCTO (CARACTERÍSTICA)</a:t>
            </a:r>
          </a:p>
          <a:p>
            <a:pPr marL="0" indent="0">
              <a:buNone/>
            </a:pPr>
            <a:endParaRPr lang="es-ES" sz="1000" b="1" i="1" dirty="0" smtClean="0">
              <a:solidFill>
                <a:srgbClr val="8D42C6"/>
              </a:solidFill>
            </a:endParaRPr>
          </a:p>
          <a:p>
            <a:pPr marL="0" indent="0"/>
            <a:r>
              <a:rPr lang="es-ES" sz="1800" b="1" i="1" dirty="0" smtClean="0">
                <a:solidFill>
                  <a:srgbClr val="8D42C6"/>
                </a:solidFill>
              </a:rPr>
              <a:t>DETECTAMOS NECESIDADES Y MOTIVACIONES DE LA CONSUMIDORA (DIAGNÓSTICO)</a:t>
            </a:r>
          </a:p>
          <a:p>
            <a:pPr marL="0" indent="0">
              <a:buNone/>
            </a:pPr>
            <a:endParaRPr lang="es-ES" sz="1000" b="1" i="1" dirty="0" smtClean="0">
              <a:solidFill>
                <a:srgbClr val="8D42C6"/>
              </a:solidFill>
            </a:endParaRPr>
          </a:p>
          <a:p>
            <a:pPr marL="0" indent="0"/>
            <a:r>
              <a:rPr lang="es-ES" sz="1800" b="1" i="1" dirty="0" smtClean="0">
                <a:solidFill>
                  <a:srgbClr val="8D42C6"/>
                </a:solidFill>
              </a:rPr>
              <a:t>BUSCAMOS PUNTOS COMUNES (VENTAJA )</a:t>
            </a:r>
          </a:p>
          <a:p>
            <a:pPr marL="0" indent="0">
              <a:buNone/>
            </a:pPr>
            <a:endParaRPr lang="es-ES" sz="1000" b="1" i="1" dirty="0" smtClean="0">
              <a:solidFill>
                <a:srgbClr val="8D42C6"/>
              </a:solidFill>
            </a:endParaRPr>
          </a:p>
          <a:p>
            <a:pPr marL="0" indent="0"/>
            <a:r>
              <a:rPr lang="es-ES" sz="1800" b="1" i="1" dirty="0" smtClean="0">
                <a:solidFill>
                  <a:srgbClr val="8D42C6"/>
                </a:solidFill>
              </a:rPr>
              <a:t>DAMOS ARGUMENTOS PERSONALIZADOS (BENEFICIO)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farmacia_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8646">
            <a:off x="6133424" y="1945712"/>
            <a:ext cx="2664296" cy="1957340"/>
          </a:xfrm>
          <a:prstGeom prst="rect">
            <a:avLst/>
          </a:prstGeom>
          <a:noFill/>
          <a:ln w="76200">
            <a:solidFill>
              <a:schemeClr val="accent3">
                <a:lumMod val="9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5" descr="FARMACIA  XANADU"/>
          <p:cNvPicPr>
            <a:picLocks noChangeAspect="1" noChangeArrowheads="1"/>
          </p:cNvPicPr>
          <p:nvPr/>
        </p:nvPicPr>
        <p:blipFill>
          <a:blip r:embed="rId3" cstate="print"/>
          <a:srcRect l="12158" t="18146"/>
          <a:stretch>
            <a:fillRect/>
          </a:stretch>
        </p:blipFill>
        <p:spPr bwMode="auto">
          <a:xfrm rot="588242">
            <a:off x="3951790" y="3305200"/>
            <a:ext cx="2923233" cy="2195203"/>
          </a:xfrm>
          <a:prstGeom prst="rect">
            <a:avLst/>
          </a:prstGeom>
          <a:noFill/>
          <a:ln w="76200">
            <a:solidFill>
              <a:schemeClr val="accent3">
                <a:lumMod val="9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INTRODUCCIÓN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5" name="Picture 20" descr="cruzFarmaci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1446123" cy="144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566900" y="3140968"/>
            <a:ext cx="514885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u="none" dirty="0" smtClean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s-ES" sz="4400" b="1" u="none" dirty="0">
              <a:ln w="127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51720" y="3140968"/>
            <a:ext cx="1893467" cy="707886"/>
          </a:xfrm>
          <a:prstGeom prst="rect">
            <a:avLst/>
          </a:prstGeom>
          <a:solidFill>
            <a:srgbClr val="8D42C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SALUD</a:t>
            </a:r>
            <a:endParaRPr lang="es-ES" sz="4000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76056" y="1556792"/>
            <a:ext cx="3816281" cy="400110"/>
          </a:xfrm>
          <a:prstGeom prst="rect">
            <a:avLst/>
          </a:prstGeom>
          <a:solidFill>
            <a:srgbClr val="8D42C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COMBATIR LA ENFERMEDAD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4048" y="5229200"/>
            <a:ext cx="3852936" cy="707886"/>
          </a:xfrm>
          <a:prstGeom prst="rect">
            <a:avLst/>
          </a:prstGeom>
          <a:solidFill>
            <a:srgbClr val="8D42C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MANTENER Y POTENCIAR EL ESTADO DEL BIENESTAR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1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4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1844824"/>
            <a:ext cx="6198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u="none" dirty="0" smtClean="0">
                <a:solidFill>
                  <a:srgbClr val="8D42C6"/>
                </a:solidFill>
              </a:rPr>
              <a:t>RELACIÓN FARMACIA /INDUSTRIA</a:t>
            </a:r>
            <a:endParaRPr lang="es-ES" sz="2800" b="1" i="1" u="none" dirty="0">
              <a:solidFill>
                <a:srgbClr val="8D42C6"/>
              </a:solidFill>
            </a:endParaRPr>
          </a:p>
        </p:txBody>
      </p:sp>
      <p:sp>
        <p:nvSpPr>
          <p:cNvPr id="7" name="6 Flecha abajo"/>
          <p:cNvSpPr/>
          <p:nvPr/>
        </p:nvSpPr>
        <p:spPr bwMode="auto">
          <a:xfrm>
            <a:off x="4355976" y="2420888"/>
            <a:ext cx="504056" cy="648072"/>
          </a:xfrm>
          <a:prstGeom prst="downArrow">
            <a:avLst/>
          </a:prstGeom>
          <a:noFill/>
          <a:ln w="57150" cap="flat" cmpd="sng" algn="ctr">
            <a:solidFill>
              <a:srgbClr val="8D42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3193812"/>
            <a:ext cx="685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u="none" dirty="0" smtClean="0">
                <a:solidFill>
                  <a:srgbClr val="8D42C6"/>
                </a:solidFill>
              </a:rPr>
              <a:t>NO TODO ES CONDICIÓN COMERCIAL</a:t>
            </a:r>
            <a:endParaRPr lang="es-ES" sz="2800" b="1" i="1" u="none" dirty="0">
              <a:solidFill>
                <a:srgbClr val="8D42C6"/>
              </a:solidFill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4355976" y="3717032"/>
            <a:ext cx="504056" cy="648072"/>
          </a:xfrm>
          <a:prstGeom prst="downArrow">
            <a:avLst/>
          </a:prstGeom>
          <a:noFill/>
          <a:ln w="57150" cap="flat" cmpd="sng" algn="ctr">
            <a:solidFill>
              <a:srgbClr val="8D42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19995" y="4489956"/>
            <a:ext cx="514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u="none" dirty="0" smtClean="0">
                <a:solidFill>
                  <a:srgbClr val="8D42C6"/>
                </a:solidFill>
              </a:rPr>
              <a:t>BUSCAR MEDIOS MOTORES</a:t>
            </a:r>
            <a:endParaRPr lang="es-ES" sz="2800" b="1" i="1" u="none" dirty="0">
              <a:solidFill>
                <a:srgbClr val="8D42C6"/>
              </a:solidFill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179512" y="5373216"/>
            <a:ext cx="2088232" cy="576064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FORMACIÓN</a:t>
            </a:r>
          </a:p>
        </p:txBody>
      </p:sp>
      <p:sp>
        <p:nvSpPr>
          <p:cNvPr id="12" name="11 Elipse"/>
          <p:cNvSpPr/>
          <p:nvPr/>
        </p:nvSpPr>
        <p:spPr bwMode="auto">
          <a:xfrm>
            <a:off x="2339752" y="5373216"/>
            <a:ext cx="2304256" cy="576064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ANIMACIONES</a:t>
            </a:r>
          </a:p>
        </p:txBody>
      </p:sp>
      <p:sp>
        <p:nvSpPr>
          <p:cNvPr id="13" name="12 Elipse"/>
          <p:cNvSpPr/>
          <p:nvPr/>
        </p:nvSpPr>
        <p:spPr bwMode="auto">
          <a:xfrm>
            <a:off x="4716016" y="5373216"/>
            <a:ext cx="2448272" cy="576064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ESCAPARATES</a:t>
            </a:r>
          </a:p>
        </p:txBody>
      </p:sp>
      <p:sp>
        <p:nvSpPr>
          <p:cNvPr id="14" name="13 Elipse"/>
          <p:cNvSpPr/>
          <p:nvPr/>
        </p:nvSpPr>
        <p:spPr bwMode="auto">
          <a:xfrm>
            <a:off x="7236296" y="5373216"/>
            <a:ext cx="1800200" cy="576064"/>
          </a:xfrm>
          <a:prstGeom prst="ellipse">
            <a:avLst/>
          </a:prstGeom>
          <a:solidFill>
            <a:srgbClr val="8D42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31</a:t>
            </a:fld>
            <a:endParaRPr lang="es-ES" dirty="0"/>
          </a:p>
        </p:txBody>
      </p:sp>
      <p:pic>
        <p:nvPicPr>
          <p:cNvPr id="5" name="Picture 5" descr="servm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72315" y="6140450"/>
            <a:ext cx="419217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s-ES" sz="2400" b="1" i="1" u="none" dirty="0" smtClean="0">
                <a:solidFill>
                  <a:schemeClr val="bg1"/>
                </a:solidFill>
              </a:rPr>
              <a:t>antonio.gris@caudalie.com</a:t>
            </a:r>
            <a:endParaRPr lang="es-ES" sz="2400" b="1" i="1" u="none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8313" y="692150"/>
            <a:ext cx="80962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2800" b="1" i="1" u="none" dirty="0">
                <a:solidFill>
                  <a:schemeClr val="bg1"/>
                </a:solidFill>
                <a:latin typeface="Arial Black" pitchFamily="34" charset="0"/>
              </a:rPr>
              <a:t>Si no cuidamos bien a nuestros clientes,</a:t>
            </a:r>
          </a:p>
          <a:p>
            <a:pPr eaLnBrk="0" hangingPunct="0"/>
            <a:r>
              <a:rPr lang="es-ES" sz="2800" b="1" i="1" u="none" dirty="0">
                <a:solidFill>
                  <a:schemeClr val="bg1"/>
                </a:solidFill>
                <a:latin typeface="Arial Black" pitchFamily="34" charset="0"/>
              </a:rPr>
              <a:t>alguien lo hará por nosotros.</a:t>
            </a: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179512" y="3501008"/>
            <a:ext cx="8784976" cy="1296144"/>
          </a:xfrm>
          <a:prstGeom prst="roundRect">
            <a:avLst/>
          </a:prstGeom>
          <a:solidFill>
            <a:srgbClr val="3416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6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MUCHAS GRACIAS</a:t>
            </a:r>
            <a:endParaRPr kumimoji="0" lang="es-ES" sz="6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EB20-AB7D-45FD-91F1-6EDA08E9CC94}" type="slidenum">
              <a:rPr lang="es-ES"/>
              <a:pPr/>
              <a:t>4</a:t>
            </a:fld>
            <a:endParaRPr lang="es-E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INTRODUCCIÓN</a:t>
            </a:r>
            <a:endParaRPr lang="es-ES" b="1" i="1" dirty="0"/>
          </a:p>
        </p:txBody>
      </p:sp>
      <p:pic>
        <p:nvPicPr>
          <p:cNvPr id="9" name="Picture 11" descr="humor-crisis"/>
          <p:cNvPicPr>
            <a:picLocks noChangeAspect="1" noChangeArrowheads="1"/>
          </p:cNvPicPr>
          <p:nvPr/>
        </p:nvPicPr>
        <p:blipFill>
          <a:blip r:embed="rId2" cstate="print"/>
          <a:srcRect t="12032"/>
          <a:stretch>
            <a:fillRect/>
          </a:stretch>
        </p:blipFill>
        <p:spPr bwMode="auto">
          <a:xfrm rot="641963">
            <a:off x="4677079" y="1346216"/>
            <a:ext cx="3369734" cy="2223236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0115">
            <a:off x="2006700" y="3523457"/>
            <a:ext cx="3764616" cy="281642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467544" y="1628800"/>
            <a:ext cx="3528194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i="1" u="none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SITUACIÓN</a:t>
            </a:r>
            <a:endParaRPr lang="fr-FR" sz="3600" i="1" u="none" kern="10" dirty="0" smtClean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latin typeface="Arial Black"/>
            </a:endParaRPr>
          </a:p>
          <a:p>
            <a:pPr algn="ctr"/>
            <a:r>
              <a:rPr lang="fr-FR" sz="3600" i="1" u="none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ECONÓMICA</a:t>
            </a:r>
            <a:endParaRPr lang="fr-FR" sz="3600" i="1" u="none" kern="10" dirty="0" smtClean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latin typeface="Arial Black"/>
            </a:endParaRPr>
          </a:p>
          <a:p>
            <a:pPr algn="ctr"/>
            <a:r>
              <a:rPr lang="fr-FR" sz="3600" i="1" u="none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ACTUAL</a:t>
            </a:r>
            <a:endParaRPr lang="fr-FR" sz="3600" i="1" u="none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INTRODUCCIÓN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59394" name="Picture 2" descr="http://t3.gstatic.com/images?q=tbn:ANd9GcR6Urxu6ytZ85_abo1XqdGu1xuVPCNMoQZpWQ2bCfdG8AU1G2Z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2376264" cy="2376264"/>
          </a:xfrm>
          <a:prstGeom prst="rect">
            <a:avLst/>
          </a:prstGeom>
          <a:noFill/>
        </p:spPr>
      </p:pic>
      <p:pic>
        <p:nvPicPr>
          <p:cNvPr id="59396" name="Picture 4" descr="http://t2.gstatic.com/images?q=tbn:ANd9GcT3pQ6e5lwBFv_5y7Km_nlurOGK7X1lYnNf5fHMgCp2BCEm15p3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178" y="3751610"/>
            <a:ext cx="1964531" cy="1964531"/>
          </a:xfrm>
          <a:prstGeom prst="rect">
            <a:avLst/>
          </a:prstGeom>
          <a:noFill/>
        </p:spPr>
      </p:pic>
      <p:pic>
        <p:nvPicPr>
          <p:cNvPr id="8" name="Picture 10" descr="http://t0.gstatic.com/images?q=tbn:ANd9GcSN2qXY4d1e6tqyDSg5aUTLOqBaOFlw8Eac-cwmVTF-C673DZuB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268760"/>
            <a:ext cx="3287638" cy="2409261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95536" y="1628800"/>
            <a:ext cx="4272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i="1" u="none" dirty="0" smtClean="0">
                <a:solidFill>
                  <a:srgbClr val="7030A0"/>
                </a:solidFill>
              </a:rPr>
              <a:t>A mal tiempo…</a:t>
            </a:r>
          </a:p>
          <a:p>
            <a:r>
              <a:rPr lang="es-ES" sz="4400" b="1" i="1" u="none" dirty="0" smtClean="0">
                <a:solidFill>
                  <a:srgbClr val="7030A0"/>
                </a:solidFill>
              </a:rPr>
              <a:t>¿Buena cara?</a:t>
            </a:r>
            <a:endParaRPr lang="es-ES" sz="4400" b="1" i="1" u="none" dirty="0">
              <a:solidFill>
                <a:srgbClr val="7030A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75856" y="4437112"/>
            <a:ext cx="5164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i="1" u="none" dirty="0" smtClean="0">
                <a:solidFill>
                  <a:srgbClr val="7030A0"/>
                </a:solidFill>
              </a:rPr>
              <a:t>PREOCUPACIÓN</a:t>
            </a:r>
            <a:endParaRPr lang="es-ES" sz="4800" b="1" i="1" u="none" dirty="0">
              <a:solidFill>
                <a:srgbClr val="7030A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25118" y="4437112"/>
            <a:ext cx="3899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i="1" u="none" dirty="0" smtClean="0">
                <a:solidFill>
                  <a:srgbClr val="7030A0"/>
                </a:solidFill>
              </a:rPr>
              <a:t>OCUPACIÓN</a:t>
            </a:r>
            <a:endParaRPr lang="es-ES" sz="4800" b="1" i="1" u="none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build="p"/>
      <p:bldP spid="13" grpId="1" build="allAtOnce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7CB4F-9444-437D-A402-755247C688EE}" type="slidenum">
              <a:rPr lang="es-ES"/>
              <a:pPr/>
              <a:t>6</a:t>
            </a:fld>
            <a:endParaRPr lang="es-E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792162"/>
          </a:xfrm>
        </p:spPr>
        <p:txBody>
          <a:bodyPr/>
          <a:lstStyle/>
          <a:p>
            <a:r>
              <a:rPr lang="es-ES" b="1" i="1" dirty="0" smtClean="0"/>
              <a:t>GUIÓN</a:t>
            </a:r>
            <a:endParaRPr lang="es-ES" b="1" i="1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856984" cy="45259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INTRODUCCIÓN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SITUACIÓN DE MERCADO:¿RIESGO U OPORTUNIDAD?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ANÁLISIS DE LA CONSUMIDORA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ESTRATEGIA COMERCIAL</a:t>
            </a:r>
            <a:endParaRPr lang="es-ES" sz="2400" b="1" i="1" dirty="0">
              <a:solidFill>
                <a:srgbClr val="58267E"/>
              </a:solidFill>
            </a:endParaRP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¿QUÉ VENDO?</a:t>
            </a:r>
          </a:p>
          <a:p>
            <a:pPr>
              <a:lnSpc>
                <a:spcPct val="200000"/>
              </a:lnSpc>
            </a:pPr>
            <a:r>
              <a:rPr lang="es-ES" sz="2400" b="1" i="1" dirty="0" smtClean="0">
                <a:solidFill>
                  <a:srgbClr val="58267E"/>
                </a:solidFill>
              </a:rPr>
              <a:t>CONCLUSIONES.</a:t>
            </a:r>
            <a:endParaRPr lang="es-ES" sz="2400" b="1" i="1" dirty="0">
              <a:solidFill>
                <a:srgbClr val="5826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SITUACIÓN DE MERCADO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537" t="17177" r="14951" b="6901"/>
          <a:stretch>
            <a:fillRect/>
          </a:stretch>
        </p:blipFill>
        <p:spPr bwMode="auto">
          <a:xfrm>
            <a:off x="611560" y="1340768"/>
            <a:ext cx="797082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¿RIESGO U OPORTUNIDAD?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827584" y="1412776"/>
            <a:ext cx="5256584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ruz"/>
          <p:cNvSpPr/>
          <p:nvPr/>
        </p:nvSpPr>
        <p:spPr>
          <a:xfrm>
            <a:off x="827584" y="1412776"/>
            <a:ext cx="5256584" cy="5256584"/>
          </a:xfrm>
          <a:prstGeom prst="plus">
            <a:avLst>
              <a:gd name="adj" fmla="val 33335"/>
            </a:avLst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827584" y="1412776"/>
            <a:ext cx="5267325" cy="5276851"/>
            <a:chOff x="1331640" y="404664"/>
            <a:chExt cx="5267325" cy="5276851"/>
          </a:xfrm>
        </p:grpSpPr>
        <p:pic>
          <p:nvPicPr>
            <p:cNvPr id="8" name="Picture 2" descr="http://4.bp.blogspot.com/_8pym4rcx4M0/S9s7Av7oOdI/AAAAAAAAAKc/z2zjA8XLOiY/s1600/100___7cda494e95934ba7959a9b1abb0176bd(2458x2462)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4664"/>
              <a:ext cx="5267325" cy="5276851"/>
            </a:xfrm>
            <a:prstGeom prst="rect">
              <a:avLst/>
            </a:prstGeom>
            <a:noFill/>
          </p:spPr>
        </p:pic>
        <p:pic>
          <p:nvPicPr>
            <p:cNvPr id="9" name="Picture 2" descr="http://4.bp.blogspot.com/_8pym4rcx4M0/S9s7Av7oOdI/AAAAAAAAAKc/z2zjA8XLOiY/s1600/100___7cda494e95934ba7959a9b1abb0176bd(2458x2462)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45" t="2570" r="59147" b="87877"/>
            <a:stretch>
              <a:fillRect/>
            </a:stretch>
          </p:blipFill>
          <p:spPr bwMode="auto">
            <a:xfrm>
              <a:off x="4955605" y="5008463"/>
              <a:ext cx="1512168" cy="504056"/>
            </a:xfrm>
            <a:prstGeom prst="rect">
              <a:avLst/>
            </a:prstGeom>
            <a:noFill/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2807" y="1556792"/>
            <a:ext cx="5021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50738" y="2002748"/>
            <a:ext cx="285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6372200" y="2996952"/>
            <a:ext cx="2520280" cy="923330"/>
          </a:xfrm>
          <a:prstGeom prst="rect">
            <a:avLst/>
          </a:prstGeom>
          <a:noFill/>
          <a:effectLst>
            <a:outerShdw blurRad="40000" dist="1524000" dir="8400000" sx="84000" sy="84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i="1" cap="none" spc="0" dirty="0" smtClean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10,26%</a:t>
            </a:r>
            <a:endParaRPr lang="es-ES" sz="5400" b="1" i="1" cap="none" spc="0" dirty="0">
              <a:ln w="19050">
                <a:noFill/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411760" y="1772816"/>
            <a:ext cx="3960000" cy="396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ircular"/>
          <p:cNvSpPr/>
          <p:nvPr/>
        </p:nvSpPr>
        <p:spPr>
          <a:xfrm>
            <a:off x="2411760" y="1772816"/>
            <a:ext cx="3960000" cy="3960000"/>
          </a:xfrm>
          <a:prstGeom prst="pie">
            <a:avLst>
              <a:gd name="adj1" fmla="val 16083166"/>
              <a:gd name="adj2" fmla="val 15936844"/>
            </a:avLst>
          </a:prstGeom>
          <a:solidFill>
            <a:srgbClr val="3E1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ircular"/>
          <p:cNvSpPr/>
          <p:nvPr/>
        </p:nvSpPr>
        <p:spPr>
          <a:xfrm>
            <a:off x="2411760" y="1772816"/>
            <a:ext cx="3960000" cy="3960000"/>
          </a:xfrm>
          <a:prstGeom prst="pie">
            <a:avLst>
              <a:gd name="adj1" fmla="val 18369874"/>
              <a:gd name="adj2" fmla="val 162130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Flecha circular"/>
          <p:cNvSpPr/>
          <p:nvPr/>
        </p:nvSpPr>
        <p:spPr>
          <a:xfrm rot="5400000">
            <a:off x="2364020" y="1820558"/>
            <a:ext cx="3767889" cy="3816424"/>
          </a:xfrm>
          <a:prstGeom prst="circularArrow">
            <a:avLst>
              <a:gd name="adj1" fmla="val 7734"/>
              <a:gd name="adj2" fmla="val 1057340"/>
              <a:gd name="adj3" fmla="val 14651742"/>
              <a:gd name="adj4" fmla="val 16460891"/>
              <a:gd name="adj5" fmla="val 13212"/>
            </a:avLst>
          </a:prstGeom>
          <a:solidFill>
            <a:srgbClr val="3E1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Circular"/>
          <p:cNvSpPr/>
          <p:nvPr/>
        </p:nvSpPr>
        <p:spPr>
          <a:xfrm>
            <a:off x="2411760" y="1772816"/>
            <a:ext cx="3960000" cy="3960000"/>
          </a:xfrm>
          <a:prstGeom prst="pie">
            <a:avLst>
              <a:gd name="adj1" fmla="val 21516531"/>
              <a:gd name="adj2" fmla="val 162130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¿RIESGO U OPORTUNIDAD?</a:t>
            </a:r>
            <a:endParaRPr lang="es-ES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5FF-B13F-40D5-B9D7-26AAE2B1EA6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8" name="7 Cruz"/>
          <p:cNvSpPr/>
          <p:nvPr/>
        </p:nvSpPr>
        <p:spPr>
          <a:xfrm>
            <a:off x="6084168" y="1412776"/>
            <a:ext cx="1224136" cy="1152128"/>
          </a:xfrm>
          <a:prstGeom prst="plus">
            <a:avLst>
              <a:gd name="adj" fmla="val 33976"/>
            </a:avLst>
          </a:prstGeom>
          <a:solidFill>
            <a:srgbClr val="33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10,26 %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rot="16200000" flipH="1">
            <a:off x="4247964" y="2384884"/>
            <a:ext cx="936104" cy="288032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5400000">
            <a:off x="4499992" y="2636912"/>
            <a:ext cx="576064" cy="57606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5400000">
            <a:off x="4067944" y="2492896"/>
            <a:ext cx="1440160" cy="57606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 flipV="1">
            <a:off x="4499992" y="2204864"/>
            <a:ext cx="936104" cy="57606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8" grpId="0" animBg="1"/>
    </p:bldLst>
  </p:timing>
</p:sld>
</file>

<file path=ppt/theme/theme1.xml><?xml version="1.0" encoding="utf-8"?>
<a:theme xmlns:a="http://schemas.openxmlformats.org/drawingml/2006/main" name="Portada-Contenidos">
  <a:themeElements>
    <a:clrScheme name="">
      <a:dk1>
        <a:srgbClr val="B2B2B2"/>
      </a:dk1>
      <a:lt1>
        <a:srgbClr val="FFFFFF"/>
      </a:lt1>
      <a:dk2>
        <a:srgbClr val="003300"/>
      </a:dk2>
      <a:lt2>
        <a:srgbClr val="808080"/>
      </a:lt2>
      <a:accent1>
        <a:srgbClr val="669900"/>
      </a:accent1>
      <a:accent2>
        <a:srgbClr val="333399"/>
      </a:accent2>
      <a:accent3>
        <a:srgbClr val="FFFFFF"/>
      </a:accent3>
      <a:accent4>
        <a:srgbClr val="979797"/>
      </a:accent4>
      <a:accent5>
        <a:srgbClr val="B8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-Contenid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rtada-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-Contenid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-Contenid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-Contenid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-Contenid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-Contenid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-Contenid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-Contenid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-Contenid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-Contenid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-Contenid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-Contenid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-Contenidos 13">
        <a:dk1>
          <a:srgbClr val="292929"/>
        </a:dk1>
        <a:lt1>
          <a:srgbClr val="FFFFFF"/>
        </a:lt1>
        <a:dk2>
          <a:srgbClr val="003300"/>
        </a:dk2>
        <a:lt2>
          <a:srgbClr val="808080"/>
        </a:lt2>
        <a:accent1>
          <a:srgbClr val="669900"/>
        </a:accent1>
        <a:accent2>
          <a:srgbClr val="333399"/>
        </a:accent2>
        <a:accent3>
          <a:srgbClr val="FFFFFF"/>
        </a:accent3>
        <a:accent4>
          <a:srgbClr val="212121"/>
        </a:accent4>
        <a:accent5>
          <a:srgbClr val="B8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-Contenidos 14">
        <a:dk1>
          <a:srgbClr val="292929"/>
        </a:dk1>
        <a:lt1>
          <a:srgbClr val="FFFFFF"/>
        </a:lt1>
        <a:dk2>
          <a:srgbClr val="FFFFFF"/>
        </a:dk2>
        <a:lt2>
          <a:srgbClr val="808080"/>
        </a:lt2>
        <a:accent1>
          <a:srgbClr val="669900"/>
        </a:accent1>
        <a:accent2>
          <a:srgbClr val="333399"/>
        </a:accent2>
        <a:accent3>
          <a:srgbClr val="FFFFFF"/>
        </a:accent3>
        <a:accent4>
          <a:srgbClr val="212121"/>
        </a:accent4>
        <a:accent5>
          <a:srgbClr val="B8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-Contenidos 15">
        <a:dk1>
          <a:srgbClr val="DDDDDD"/>
        </a:dk1>
        <a:lt1>
          <a:srgbClr val="FFFFFF"/>
        </a:lt1>
        <a:dk2>
          <a:srgbClr val="FFFFFF"/>
        </a:dk2>
        <a:lt2>
          <a:srgbClr val="808080"/>
        </a:lt2>
        <a:accent1>
          <a:srgbClr val="669900"/>
        </a:accent1>
        <a:accent2>
          <a:srgbClr val="333399"/>
        </a:accent2>
        <a:accent3>
          <a:srgbClr val="FFFFFF"/>
        </a:accent3>
        <a:accent4>
          <a:srgbClr val="BDBDBD"/>
        </a:accent4>
        <a:accent5>
          <a:srgbClr val="B8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-Contenidos 16">
        <a:dk1>
          <a:srgbClr val="B2B2B2"/>
        </a:dk1>
        <a:lt1>
          <a:srgbClr val="FFFFFF"/>
        </a:lt1>
        <a:dk2>
          <a:srgbClr val="FFFFFF"/>
        </a:dk2>
        <a:lt2>
          <a:srgbClr val="808080"/>
        </a:lt2>
        <a:accent1>
          <a:srgbClr val="669900"/>
        </a:accent1>
        <a:accent2>
          <a:srgbClr val="333399"/>
        </a:accent2>
        <a:accent3>
          <a:srgbClr val="FFFFFF"/>
        </a:accent3>
        <a:accent4>
          <a:srgbClr val="979797"/>
        </a:accent4>
        <a:accent5>
          <a:srgbClr val="B8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782</Words>
  <Application>Microsoft Office PowerPoint</Application>
  <PresentationFormat>Presentación en pantalla (4:3)</PresentationFormat>
  <Paragraphs>242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Portada-Contenidos</vt:lpstr>
      <vt:lpstr>EL FARMACÉUTICO EN DERMOFARMACIA</vt:lpstr>
      <vt:lpstr>GUIÓN</vt:lpstr>
      <vt:lpstr>INTRODUCCIÓN</vt:lpstr>
      <vt:lpstr>INTRODUCCIÓN</vt:lpstr>
      <vt:lpstr>INTRODUCCIÓN</vt:lpstr>
      <vt:lpstr>GUIÓN</vt:lpstr>
      <vt:lpstr>SITUACIÓN DE MERCADO</vt:lpstr>
      <vt:lpstr>¿RIESGO U OPORTUNIDAD?</vt:lpstr>
      <vt:lpstr>¿RIESGO U OPORTUNIDAD?</vt:lpstr>
      <vt:lpstr>¿RIESGO U OPORTUNIDAD?</vt:lpstr>
      <vt:lpstr>GUIÓN</vt:lpstr>
      <vt:lpstr>¿A QUIÉN QUEREMOS COMO CLIENTE?</vt:lpstr>
      <vt:lpstr>ANÁLISIS DE LA CONSUMIDORA</vt:lpstr>
      <vt:lpstr>ANÁLISIS DE LA CONSUMIDORA</vt:lpstr>
      <vt:lpstr>MOTIVOS DE COMPRA</vt:lpstr>
      <vt:lpstr>MOTIVOS DE COMPRA</vt:lpstr>
      <vt:lpstr>GUIÓN</vt:lpstr>
      <vt:lpstr>EL FARMACÉUTICO</vt:lpstr>
      <vt:lpstr>ESTRATEGIA COMERCIAL</vt:lpstr>
      <vt:lpstr>ESTRATEGIA COMERCIAL</vt:lpstr>
      <vt:lpstr>ESTRATEGIA COMERCIAL</vt:lpstr>
      <vt:lpstr>SI ELLOS LO DICEN…</vt:lpstr>
      <vt:lpstr>GUIÓN</vt:lpstr>
      <vt:lpstr>¿QUÉ VENDO?</vt:lpstr>
      <vt:lpstr>¿QUÉ VENDO?</vt:lpstr>
      <vt:lpstr>¿QUÉ VENDO?</vt:lpstr>
      <vt:lpstr>¿QUÉ VENDO?</vt:lpstr>
      <vt:lpstr>GUIÓN</vt:lpstr>
      <vt:lpstr>CONCLUSIONES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asfasdfasdfasdfas</dc:title>
  <dc:creator>cjmartin</dc:creator>
  <cp:lastModifiedBy>Antonio GRIS</cp:lastModifiedBy>
  <cp:revision>50</cp:revision>
  <dcterms:created xsi:type="dcterms:W3CDTF">2009-11-18T15:21:53Z</dcterms:created>
  <dcterms:modified xsi:type="dcterms:W3CDTF">2011-06-01T18:20:02Z</dcterms:modified>
</cp:coreProperties>
</file>