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9" r:id="rId3"/>
    <p:sldId id="278" r:id="rId4"/>
    <p:sldId id="280" r:id="rId5"/>
    <p:sldId id="288" r:id="rId6"/>
    <p:sldId id="285" r:id="rId7"/>
    <p:sldId id="286" r:id="rId8"/>
    <p:sldId id="287" r:id="rId9"/>
    <p:sldId id="281" r:id="rId10"/>
    <p:sldId id="282" r:id="rId11"/>
    <p:sldId id="283" r:id="rId12"/>
    <p:sldId id="284" r:id="rId13"/>
    <p:sldId id="291" r:id="rId14"/>
    <p:sldId id="292" r:id="rId15"/>
    <p:sldId id="293" r:id="rId16"/>
    <p:sldId id="295" r:id="rId17"/>
    <p:sldId id="289" r:id="rId18"/>
    <p:sldId id="300" r:id="rId19"/>
    <p:sldId id="303" r:id="rId20"/>
    <p:sldId id="290" r:id="rId21"/>
    <p:sldId id="296" r:id="rId22"/>
    <p:sldId id="298" r:id="rId23"/>
    <p:sldId id="299" r:id="rId24"/>
    <p:sldId id="302" r:id="rId25"/>
    <p:sldId id="277" r:id="rId26"/>
  </p:sldIdLst>
  <p:sldSz cx="9144000" cy="6858000" type="screen4x3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FF33"/>
    <a:srgbClr val="FF3300"/>
    <a:srgbClr val="0066FF"/>
    <a:srgbClr val="CC00CC"/>
    <a:srgbClr val="008000"/>
    <a:srgbClr val="9900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5" autoAdjust="0"/>
    <p:restoredTop sz="86102" autoAdjust="0"/>
  </p:normalViewPr>
  <p:slideViewPr>
    <p:cSldViewPr>
      <p:cViewPr>
        <p:scale>
          <a:sx n="75" d="100"/>
          <a:sy n="75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notesViewPr>
    <p:cSldViewPr>
      <p:cViewPr varScale="1">
        <p:scale>
          <a:sx n="55" d="100"/>
          <a:sy n="55" d="100"/>
        </p:scale>
        <p:origin x="-1884" y="-90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FE8B33-07D5-4AD4-8AF0-FD745CD74C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98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4038"/>
            <a:ext cx="29511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0D9FF0-DF12-462C-AF78-C4D545BD64F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35818-D5C5-4410-9CAA-EDE5459A4884}" type="slidenum">
              <a:rPr lang="pt-PT" smtClean="0"/>
              <a:pPr/>
              <a:t>1</a:t>
            </a:fld>
            <a:endParaRPr lang="pt-PT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3EA72-2172-4586-BFB6-71B14C136979}" type="slidenum">
              <a:rPr lang="pt-PT" smtClean="0"/>
              <a:pPr/>
              <a:t>25</a:t>
            </a:fld>
            <a:endParaRPr lang="pt-P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70462" cy="37274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95863" cy="4473575"/>
          </a:xfrm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undover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7938"/>
            <a:ext cx="9164638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7235825" y="260350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8000"/>
                </a:solidFill>
                <a:latin typeface="Tahoma" pitchFamily="34" charset="0"/>
              </a:rPr>
              <a:t>PGEU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78600"/>
            <a:ext cx="33480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66F0-C3FE-4F99-A01F-B076A534F3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F029-C101-4B5F-9DBA-D71ACE707B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72A9-BE79-46E7-8A18-2BE368FADD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AF1A1-799D-4310-8DED-EEB675F982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D322-3348-4B49-AE2C-27F6F92373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195F9-9080-4235-853B-35E9FA2952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DC3C-6B51-4BF3-9810-E2C95A4EBA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0279-FA98-4B32-B0F0-B3C3748584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88FBB-F28D-49EC-B158-D9FD9D47C9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75AB7-0DFF-4A72-972F-8E3874D7E8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44301-688B-49DF-998B-F2D8C2317F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0C90-FE95-48E2-863E-432387A92E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undoverd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9525" y="7938"/>
            <a:ext cx="9164638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7235825" y="260350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008000"/>
                </a:solidFill>
                <a:latin typeface="Tahoma" pitchFamily="34" charset="0"/>
              </a:rPr>
              <a:t>PGEU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4150"/>
            <a:ext cx="34194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fr-FR"/>
              <a:t>20/10/10</a:t>
            </a: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Bilbao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B170D2-84CE-4343-B005-26D1FC59D9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pgeu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143000"/>
            <a:ext cx="7986713" cy="2786063"/>
          </a:xfrm>
        </p:spPr>
        <p:txBody>
          <a:bodyPr/>
          <a:lstStyle/>
          <a:p>
            <a:pPr eaLnBrk="1" hangingPunct="1"/>
            <a:r>
              <a:rPr lang="es-ES" sz="6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Farmacia </a:t>
            </a:r>
            <a:r>
              <a:rPr lang="es-ES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 Internet en Europa </a:t>
            </a:r>
            <a:r>
              <a:rPr lang="fr-BE" sz="4800" dirty="0" smtClean="0"/>
              <a:t/>
            </a:r>
            <a:br>
              <a:rPr lang="fr-BE" sz="4800" dirty="0" smtClean="0"/>
            </a:br>
            <a:endParaRPr lang="pt-PT" sz="4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1371600" y="5500688"/>
            <a:ext cx="6400800" cy="138112"/>
          </a:xfrm>
        </p:spPr>
        <p:txBody>
          <a:bodyPr/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John Chave, PGEU</a:t>
            </a:r>
            <a:endParaRPr lang="fr-B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Bilbao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48E60C-76D7-4888-8A0E-6C2C153773A6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9" name="Picture 4" descr="PGEU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36" r="2817"/>
          <a:stretch>
            <a:fillRect/>
          </a:stretch>
        </p:blipFill>
        <p:spPr bwMode="auto">
          <a:xfrm>
            <a:off x="679450" y="6046788"/>
            <a:ext cx="39639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E0D722-4820-4946-8C5E-3AC2F0693DAC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2293" name="Picture 2" descr="C:\Users\john\AppData\Local\Microsoft\Windows\Temporary Internet Files\Content.Outlook\QGFM8P4F\Screenshot 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42875"/>
            <a:ext cx="8172450" cy="6335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56DB6C-3CD9-4FD0-891C-FD7D01A8B1B0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331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42875"/>
            <a:ext cx="8640763" cy="648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70D5CB-2B1A-4C45-8163-87098C4808B7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0"/>
            <a:ext cx="8688388" cy="6516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CA5580-BB15-45AA-A6E6-6472C3388DDC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0"/>
            <a:ext cx="8543925" cy="6408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2A82A4-8B8F-4E95-A701-BDB3D1BE75FC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14313"/>
            <a:ext cx="8448675" cy="6335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42CC38-8713-4158-AE7F-ACFC464FA1CF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741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2875"/>
            <a:ext cx="8543925" cy="6408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642910" y="357166"/>
            <a:ext cx="6778625" cy="1143000"/>
          </a:xfrm>
        </p:spPr>
        <p:txBody>
          <a:bodyPr/>
          <a:lstStyle/>
          <a:p>
            <a:r>
              <a:rPr lang="es-A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Sentencia del Tribunal Federal alemán octubre 2010</a:t>
            </a:r>
          </a:p>
        </p:txBody>
      </p:sp>
      <p:sp>
        <p:nvSpPr>
          <p:cNvPr id="1843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farmacias por Internet que operan desde otros países tienen que respetar la normativa Alemana</a:t>
            </a:r>
            <a:r>
              <a:rPr lang="fr-B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buNone/>
            </a:pPr>
            <a:endParaRPr lang="fr-B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particular tendrán que aplicar tanto los estándares de seguridad como el precio del medicamento vigentes en Alemania </a:t>
            </a:r>
          </a:p>
        </p:txBody>
      </p:sp>
      <p:sp>
        <p:nvSpPr>
          <p:cNvPr id="1843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283893-65F3-4A24-B62A-B2F18BA37F6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Postura de la Comisión Europea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venta de medicamentos por Internet es “solo” otra forma de venta por Internet</a:t>
            </a:r>
          </a:p>
          <a:p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Comisión preferiría liberalizar la farmacia por Internet - forma parte de la agenda liberalizadora de la Comisión</a:t>
            </a:r>
          </a:p>
          <a:p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Comisión favorece la aplicación del principio de “ país de origen” a las farmacias por Internet:  se aplica la regulación de venta del país donde la farmacia esta establecida.</a:t>
            </a:r>
          </a:p>
          <a:p>
            <a:pPr>
              <a:buNone/>
            </a:pPr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46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1946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194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B9A6E4-7B4E-47DE-AB5B-239D7AA562E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329378" cy="1162050"/>
          </a:xfrm>
        </p:spPr>
        <p:txBody>
          <a:bodyPr/>
          <a:lstStyle/>
          <a:p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EDQM(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Dirección Europea para la Calidad del Medicamento y el Cuidado de la Salud</a:t>
            </a:r>
            <a:r>
              <a:rPr lang="es-AR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trazabilidad</a:t>
            </a:r>
          </a:p>
        </p:txBody>
      </p:sp>
      <p:pic>
        <p:nvPicPr>
          <p:cNvPr id="21507" name="Content Placeholder 8" descr="edq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1450975"/>
            <a:ext cx="5111750" cy="4621213"/>
          </a:xfrm>
        </p:spPr>
      </p:pic>
      <p:sp>
        <p:nvSpPr>
          <p:cNvPr id="2150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A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EDQM (forma parte del Consejo de Europa-  no es parte de la UE– ) propone un sistema paneuropeo de trazabilidad del medicamento.</a:t>
            </a:r>
          </a:p>
          <a:p>
            <a:pPr>
              <a:buFontTx/>
              <a:buChar char="•"/>
            </a:pP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•"/>
            </a:pPr>
            <a:r>
              <a:rPr lang="es-A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EDQM propone incluir a la farmacias por Internet , y ha consultado a los prestadores  de farmacias por Internet y a PGEU</a:t>
            </a:r>
          </a:p>
        </p:txBody>
      </p:sp>
      <p:sp>
        <p:nvSpPr>
          <p:cNvPr id="2150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215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215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9C6B8-36F0-489A-A34A-0A9245C0253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Futuro</a:t>
            </a:r>
            <a:endParaRPr lang="fr-BE" dirty="0"/>
          </a:p>
        </p:txBody>
      </p:sp>
      <p:pic>
        <p:nvPicPr>
          <p:cNvPr id="13" name="Content Placeholder 12" descr="dispensing mach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428736"/>
            <a:ext cx="6240000" cy="46800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20/10/10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Bilbao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44301-688B-49DF-998B-F2D8C2317F3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0034" y="285728"/>
            <a:ext cx="6643734" cy="1162050"/>
          </a:xfrm>
        </p:spPr>
        <p:txBody>
          <a:bodyPr/>
          <a:lstStyle/>
          <a:p>
            <a:r>
              <a:rPr lang="es-ES_tradnl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 versiones de Farmacias por Internet</a:t>
            </a:r>
            <a:endParaRPr lang="es-ES_tradnl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Content Placeholder 7" descr="internet pharmac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571612"/>
            <a:ext cx="4429156" cy="4286280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Modelos de distribución a gran escala – de alcance nacional o internacional</a:t>
            </a:r>
          </a:p>
          <a:p>
            <a:endParaRPr lang="es-ES_tradnl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</a:t>
            </a:r>
            <a:r>
              <a:rPr lang="es-ES_tradnl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Bricks</a:t>
            </a:r>
            <a:r>
              <a:rPr lang="es-ES_trad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s-ES_tradnl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Mortar</a:t>
            </a:r>
            <a:r>
              <a:rPr lang="es-ES_trad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’” Venta tradicional ligada a un establecimiento físico – venta a pequeña escala de alcance local – servicio prestado por farmacias de oficina individuales</a:t>
            </a:r>
            <a:endParaRPr lang="es-ES_trad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9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dirty="0" smtClean="0">
                <a:latin typeface="Tahoma" pitchFamily="-106" charset="0"/>
              </a:rPr>
              <a:t>20/10/10</a:t>
            </a:r>
            <a:endParaRPr lang="en-US" dirty="0" smtClean="0">
              <a:latin typeface="Tahoma" pitchFamily="-106" charset="0"/>
            </a:endParaRP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B4A3C-80C8-435F-87FF-B898F996E07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GB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Futuro</a:t>
            </a:r>
            <a:endParaRPr lang="fr-B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influencia de los pacientes crónicos</a:t>
            </a:r>
          </a:p>
          <a:p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influencia de los cambios en el sistema de reembolso</a:t>
            </a:r>
          </a:p>
          <a:p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influencia de los avances tecnológicos</a:t>
            </a:r>
          </a:p>
          <a:p>
            <a:pPr>
              <a:buNone/>
            </a:pPr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“generación Internet”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44C8EC-F96D-4AFF-B30B-47DD224C8DDF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6778625" cy="2786063"/>
          </a:xfrm>
        </p:spPr>
        <p:txBody>
          <a:bodyPr/>
          <a:lstStyle/>
          <a:p>
            <a:r>
              <a:rPr lang="es-ES_trad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otro tipo de farmacia por Internet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......</a:t>
            </a:r>
            <a:endParaRPr lang="fr-B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96879-5D83-4DD0-9611-89E823C5485D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5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fr-BE" smtClean="0"/>
          </a:p>
        </p:txBody>
      </p:sp>
      <p:sp>
        <p:nvSpPr>
          <p:cNvPr id="2355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9FB446-65F0-4E9B-ADC9-11E0FD18142A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DBE3E4-3CE8-4F78-AD12-18F1828D47F1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4581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0"/>
            <a:ext cx="8448675" cy="6335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00" t="11236" r="8334" b="6742"/>
          <a:stretch>
            <a:fillRect/>
          </a:stretch>
        </p:blipFill>
        <p:spPr bwMode="auto">
          <a:xfrm>
            <a:off x="571472" y="0"/>
            <a:ext cx="8109274" cy="65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BE" sz="6000" dirty="0" smtClean="0"/>
              <a:t> Gracias</a:t>
            </a:r>
          </a:p>
        </p:txBody>
      </p:sp>
      <p:pic>
        <p:nvPicPr>
          <p:cNvPr id="25603" name="Picture Placeholder 13" descr="pharmacy eu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333" r="2333"/>
          <a:stretch>
            <a:fillRect/>
          </a:stretch>
        </p:blipFill>
        <p:spPr>
          <a:xfrm>
            <a:off x="1714500" y="357188"/>
            <a:ext cx="5486400" cy="4114800"/>
          </a:xfrm>
        </p:spPr>
      </p:pic>
      <p:sp>
        <p:nvSpPr>
          <p:cNvPr id="25604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BE" sz="4800" b="1" smtClean="0">
                <a:solidFill>
                  <a:schemeClr val="tx2"/>
                </a:solidFill>
                <a:hlinkClick r:id="rId4"/>
              </a:rPr>
              <a:t>www.pgeu.eu</a:t>
            </a:r>
            <a:endParaRPr lang="fr-BE" sz="4800" smtClean="0"/>
          </a:p>
        </p:txBody>
      </p:sp>
      <p:sp>
        <p:nvSpPr>
          <p:cNvPr id="25605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25606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2560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69EAEB-B0C7-4749-9C37-FD5E4738238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5608" name="Rectangle 11"/>
          <p:cNvSpPr txBox="1">
            <a:spLocks noGrp="1" noChangeArrowheads="1"/>
          </p:cNvSpPr>
          <p:nvPr/>
        </p:nvSpPr>
        <p:spPr bwMode="auto">
          <a:xfrm>
            <a:off x="6553200" y="653415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487A436-EBD3-4BFB-BEC0-793985513AA3}" type="slidenum">
              <a:rPr lang="en-US" sz="1400" b="1">
                <a:solidFill>
                  <a:schemeClr val="bg1"/>
                </a:solidFill>
              </a:rPr>
              <a:pPr algn="r"/>
              <a:t>25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5609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4D5C30-CB73-4F87-BD55-3B5ECEDEC611}" type="slidenum">
              <a:rPr lang="en-US" sz="1400" b="1">
                <a:solidFill>
                  <a:schemeClr val="bg1"/>
                </a:solidFill>
              </a:rPr>
              <a:pPr algn="r"/>
              <a:t>25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5610" name="Rectangle 6"/>
          <p:cNvSpPr>
            <a:spLocks noChangeArrowheads="1"/>
          </p:cNvSpPr>
          <p:nvPr/>
        </p:nvSpPr>
        <p:spPr bwMode="auto">
          <a:xfrm>
            <a:off x="1177925" y="2862263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BE" sz="6000" b="1">
                <a:solidFill>
                  <a:schemeClr val="tx2"/>
                </a:solidFill>
                <a:latin typeface="Tahoma" pitchFamily="-10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dirty="0" smtClean="0"/>
          </a:p>
          <a:p>
            <a:pPr algn="ctr">
              <a:buFontTx/>
              <a:buNone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None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¿Cuál ha sido el factor que mas ha influenciado el desarrollo de las farmacias por Internet en Europa?</a:t>
            </a:r>
            <a:endParaRPr lang="fr-B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9D00E3-90C9-4C32-AC0E-7857A2FC757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fr-BE" smtClean="0"/>
          </a:p>
        </p:txBody>
      </p:sp>
      <p:sp>
        <p:nvSpPr>
          <p:cNvPr id="614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A174F7-0B5E-4CDE-B3B7-50F24A40DAC5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6150" name="Picture 7" descr="ec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71563"/>
            <a:ext cx="80121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Sentencia</a:t>
            </a:r>
            <a:r>
              <a:rPr lang="en-GB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Doc Morris 2003</a:t>
            </a:r>
            <a:endParaRPr lang="fr-B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Distingue entre el régimen aplicable dependiendo de si el medicamento es con o sin receta - distinción basada en el peligro potencial del medicamento- y establece:</a:t>
            </a:r>
          </a:p>
          <a:p>
            <a:endParaRPr lang="es-E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Medicamentos con receta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una prohibición nacional de venta por correspondencia  -cuya venta esté reservada exclusivamente a las farmacias- es compatible con el derecho comunitario</a:t>
            </a:r>
          </a:p>
          <a:p>
            <a:pPr lvl="1">
              <a:buNone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Medicamentos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</a:t>
            </a: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estén sujetos a </a:t>
            </a: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prescripción médica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una prohibición absoluta de venta por correspondencia es incompatible con el derecho comunitario</a:t>
            </a:r>
          </a:p>
          <a:p>
            <a:pPr lvl="1"/>
            <a:endParaRPr lang="fr-BE" sz="2000" dirty="0" smtClean="0"/>
          </a:p>
        </p:txBody>
      </p:sp>
      <p:sp>
        <p:nvSpPr>
          <p:cNvPr id="717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717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71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CCCC77-3013-47AD-AC29-628E232052E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distribución de medicamentos sin receta a través de farmacias por Internet es legal en..... 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es-AR" sz="2000" dirty="0" smtClean="0"/>
          </a:p>
          <a:p>
            <a:pPr lvl="0"/>
            <a:r>
              <a:rPr lang="es-AR" sz="2400" dirty="0" smtClean="0"/>
              <a:t>Alemania</a:t>
            </a:r>
            <a:endParaRPr lang="en-US" sz="2400" dirty="0" smtClean="0"/>
          </a:p>
          <a:p>
            <a:pPr lvl="0"/>
            <a:r>
              <a:rPr lang="es-AR" sz="2400" dirty="0" smtClean="0"/>
              <a:t>Bélgica</a:t>
            </a:r>
            <a:endParaRPr lang="en-US" sz="2400" dirty="0" smtClean="0"/>
          </a:p>
          <a:p>
            <a:pPr lvl="0"/>
            <a:r>
              <a:rPr lang="es-AR" sz="2400" dirty="0" smtClean="0"/>
              <a:t>Dinamarca</a:t>
            </a:r>
            <a:endParaRPr lang="en-US" sz="2400" dirty="0" smtClean="0"/>
          </a:p>
          <a:p>
            <a:pPr lvl="0"/>
            <a:r>
              <a:rPr lang="es-AR" sz="2400" dirty="0" smtClean="0"/>
              <a:t>Eslovaquia</a:t>
            </a:r>
            <a:endParaRPr lang="en-US" sz="2400" dirty="0" smtClean="0"/>
          </a:p>
          <a:p>
            <a:pPr lvl="0"/>
            <a:r>
              <a:rPr lang="es-AR" sz="2400" dirty="0" smtClean="0"/>
              <a:t>Eslovenia</a:t>
            </a:r>
            <a:endParaRPr lang="en-US" sz="2400" dirty="0" smtClean="0"/>
          </a:p>
          <a:p>
            <a:pPr lvl="0"/>
            <a:r>
              <a:rPr lang="es-AR" sz="2400" dirty="0" smtClean="0"/>
              <a:t>España</a:t>
            </a:r>
            <a:endParaRPr lang="en-US" sz="2400" dirty="0" smtClean="0"/>
          </a:p>
          <a:p>
            <a:pPr lvl="0"/>
            <a:r>
              <a:rPr lang="es-AR" sz="2400" dirty="0" smtClean="0"/>
              <a:t>Finlandia </a:t>
            </a:r>
            <a:endParaRPr lang="en-US" sz="2400" dirty="0" smtClean="0"/>
          </a:p>
          <a:p>
            <a:pPr lvl="0"/>
            <a:r>
              <a:rPr lang="es-AR" sz="2400" dirty="0" smtClean="0"/>
              <a:t>Holanda</a:t>
            </a:r>
            <a:endParaRPr lang="en-US" sz="2400" dirty="0" smtClean="0"/>
          </a:p>
          <a:p>
            <a:pPr>
              <a:buNone/>
            </a:pPr>
            <a:endParaRPr lang="fr-BE" sz="1800" dirty="0" smtClean="0"/>
          </a:p>
          <a:p>
            <a:endParaRPr lang="fr-BE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endParaRPr lang="es-AR" sz="2000" dirty="0" smtClean="0"/>
          </a:p>
          <a:p>
            <a:pPr lvl="0"/>
            <a:r>
              <a:rPr lang="es-AR" sz="2400" dirty="0" smtClean="0"/>
              <a:t>Hungría</a:t>
            </a:r>
            <a:endParaRPr lang="en-US" sz="2400" dirty="0" smtClean="0"/>
          </a:p>
          <a:p>
            <a:pPr lvl="0"/>
            <a:r>
              <a:rPr lang="es-AR" sz="2400" dirty="0" smtClean="0"/>
              <a:t>Irlanda</a:t>
            </a:r>
            <a:endParaRPr lang="en-US" sz="2400" dirty="0" smtClean="0"/>
          </a:p>
          <a:p>
            <a:pPr lvl="0"/>
            <a:r>
              <a:rPr lang="es-AR" sz="2400" dirty="0" smtClean="0"/>
              <a:t>Polonia</a:t>
            </a:r>
            <a:endParaRPr lang="en-US" sz="2400" dirty="0" smtClean="0"/>
          </a:p>
          <a:p>
            <a:pPr lvl="0"/>
            <a:r>
              <a:rPr lang="es-AR" sz="2400" dirty="0" smtClean="0"/>
              <a:t>Portugal</a:t>
            </a:r>
            <a:endParaRPr lang="en-US" sz="2400" dirty="0" smtClean="0"/>
          </a:p>
          <a:p>
            <a:pPr lvl="0"/>
            <a:r>
              <a:rPr lang="es-AR" sz="2400" dirty="0" smtClean="0"/>
              <a:t>Reino Unido</a:t>
            </a:r>
            <a:endParaRPr lang="en-US" sz="2400" dirty="0" smtClean="0"/>
          </a:p>
          <a:p>
            <a:pPr lvl="0"/>
            <a:r>
              <a:rPr lang="es-AR" sz="2400" dirty="0" smtClean="0"/>
              <a:t>Republica Checa </a:t>
            </a:r>
            <a:endParaRPr lang="en-US" sz="2400" dirty="0" smtClean="0"/>
          </a:p>
          <a:p>
            <a:pPr lvl="0"/>
            <a:r>
              <a:rPr lang="es-AR" sz="2400" dirty="0" smtClean="0"/>
              <a:t>Suecia</a:t>
            </a:r>
            <a:endParaRPr lang="en-US" sz="2000" dirty="0" smtClean="0"/>
          </a:p>
          <a:p>
            <a:endParaRPr lang="fr-BE" dirty="0"/>
          </a:p>
        </p:txBody>
      </p:sp>
      <p:sp>
        <p:nvSpPr>
          <p:cNvPr id="8196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819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B8784F-367C-4F32-B8F5-5311E1D8A55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distribución de medicamentos con receta a través de farmacias por Internet es legal en..... </a:t>
            </a:r>
            <a:r>
              <a:rPr lang="en-GB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..</a:t>
            </a:r>
            <a:endParaRPr lang="fr-BE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A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Reino Unido</a:t>
            </a:r>
          </a:p>
          <a:p>
            <a:r>
              <a:rPr lang="es-A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Holanda</a:t>
            </a:r>
          </a:p>
          <a:p>
            <a:r>
              <a:rPr lang="es-A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Alemania</a:t>
            </a:r>
          </a:p>
          <a:p>
            <a:r>
              <a:rPr lang="es-A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Suecia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DA8A3B-8B06-4D23-9CA1-74C5F478BEB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postura del Parlamento Europeo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Logo Europeo</a:t>
            </a:r>
          </a:p>
          <a:p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Listados de farmacias legalmente autorizadas</a:t>
            </a:r>
          </a:p>
          <a:p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Comisión adoptará:</a:t>
            </a:r>
          </a:p>
          <a:p>
            <a:pPr lvl="1"/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Requisitos mínimos aplicables a las farmacias por Internet</a:t>
            </a:r>
          </a:p>
          <a:p>
            <a:pPr lvl="1"/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Información estándar para advertir de los riesgos de Internet</a:t>
            </a:r>
          </a:p>
          <a:p>
            <a:pPr lvl="1"/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Procedimientos de control de la autorización de las farmacias por Internet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EE4D06-9F35-412F-BB9D-279B8029426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ahoma" pitchFamily="-106" charset="0"/>
              </a:rPr>
              <a:t>20/10/10</a:t>
            </a:r>
            <a:endParaRPr lang="en-US" smtClean="0">
              <a:latin typeface="Tahoma" pitchFamily="-106" charset="0"/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106" charset="0"/>
              </a:rPr>
              <a:t>Bilbao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43A675-A238-4158-AE37-44DBD8C77CAE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1269" name="Picture 2" descr="C:\Users\john\AppData\Local\Microsoft\Windows\Temporary Internet Files\Content.Outlook\QGFM8P4F\Screenshot 1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6525" y="214313"/>
            <a:ext cx="9007475" cy="6227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5789</TotalTime>
  <Words>552</Words>
  <Application>Microsoft Office PowerPoint</Application>
  <PresentationFormat>Presentación en pantalla (4:3)</PresentationFormat>
  <Paragraphs>149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Custom Design</vt:lpstr>
      <vt:lpstr>Farmacia por Internet en Europa  </vt:lpstr>
      <vt:lpstr>Dos versiones de Farmacias por Internet</vt:lpstr>
      <vt:lpstr>Diapositiva 3</vt:lpstr>
      <vt:lpstr>Diapositiva 4</vt:lpstr>
      <vt:lpstr>Sentencia Doc Morris 2003</vt:lpstr>
      <vt:lpstr>La distribución de medicamentos sin receta a través de farmacias por Internet es legal en..... </vt:lpstr>
      <vt:lpstr>La distribución de medicamentos con receta a través de farmacias por Internet es legal en..... ..</vt:lpstr>
      <vt:lpstr>La postura del Parlamento Europeo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Sentencia del Tribunal Federal alemán octubre 2010</vt:lpstr>
      <vt:lpstr>La Postura de la Comisión Europea</vt:lpstr>
      <vt:lpstr>EDQM(Dirección Europea para la Calidad del Medicamento y el Cuidado de la Salud) y trazabilidad</vt:lpstr>
      <vt:lpstr>El Futuro</vt:lpstr>
      <vt:lpstr>El Futuro</vt:lpstr>
      <vt:lpstr>El otro tipo de farmacia por Internet......</vt:lpstr>
      <vt:lpstr>Diapositiva 22</vt:lpstr>
      <vt:lpstr>Diapositiva 23</vt:lpstr>
      <vt:lpstr>Diapositiva 24</vt:lpstr>
      <vt:lpstr> Gracias</vt:lpstr>
    </vt:vector>
  </TitlesOfParts>
  <Company>pgeu.org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</dc:creator>
  <cp:lastModifiedBy>Evalaution</cp:lastModifiedBy>
  <cp:revision>431</cp:revision>
  <dcterms:created xsi:type="dcterms:W3CDTF">2007-03-02T16:56:30Z</dcterms:created>
  <dcterms:modified xsi:type="dcterms:W3CDTF">2010-10-20T14:25:42Z</dcterms:modified>
</cp:coreProperties>
</file>