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7" r:id="rId2"/>
    <p:sldId id="375" r:id="rId3"/>
    <p:sldId id="313" r:id="rId4"/>
    <p:sldId id="315" r:id="rId5"/>
    <p:sldId id="379" r:id="rId6"/>
    <p:sldId id="378" r:id="rId7"/>
    <p:sldId id="382" r:id="rId8"/>
    <p:sldId id="319" r:id="rId9"/>
    <p:sldId id="373" r:id="rId10"/>
    <p:sldId id="374" r:id="rId11"/>
    <p:sldId id="3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Elle" initials="EF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6666"/>
    <a:srgbClr val="003300"/>
    <a:srgbClr val="CC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4652" autoAdjust="0"/>
  </p:normalViewPr>
  <p:slideViewPr>
    <p:cSldViewPr>
      <p:cViewPr>
        <p:scale>
          <a:sx n="75" d="100"/>
          <a:sy n="75" d="100"/>
        </p:scale>
        <p:origin x="-96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70E40-0D74-42BE-89B1-D743DED97262}" type="doc">
      <dgm:prSet loTypeId="urn:microsoft.com/office/officeart/2005/8/layout/equation2" loCatId="process" qsTypeId="urn:microsoft.com/office/officeart/2005/8/quickstyle/3d5" qsCatId="3D" csTypeId="urn:microsoft.com/office/officeart/2005/8/colors/colorful4" csCatId="colorful" phldr="1"/>
      <dgm:spPr/>
    </dgm:pt>
    <dgm:pt modelId="{AAEADC7C-27BB-4F47-84CB-C9B65421AB63}">
      <dgm:prSet phldrT="[Text]" custT="1"/>
      <dgm:spPr/>
      <dgm:t>
        <a:bodyPr/>
        <a:lstStyle/>
        <a:p>
          <a:r>
            <a:rPr lang="es-ES_tradnl" sz="1800" b="1" smtClean="0"/>
            <a:t>PROYECTOS ORIENTADOS A LA EVALUACIÓN DEL IMPACTO DE ESOS SERVICIOS</a:t>
          </a:r>
          <a:endParaRPr lang="en-US" sz="1800" dirty="0"/>
        </a:p>
      </dgm:t>
    </dgm:pt>
    <dgm:pt modelId="{A8E1EC11-6BC2-4D36-B678-FB67896E062B}" type="parTrans" cxnId="{D25A497A-2C09-4CAB-B0CE-563618C08FE1}">
      <dgm:prSet/>
      <dgm:spPr/>
      <dgm:t>
        <a:bodyPr/>
        <a:lstStyle/>
        <a:p>
          <a:endParaRPr lang="en-US"/>
        </a:p>
      </dgm:t>
    </dgm:pt>
    <dgm:pt modelId="{B875CE93-390E-4F75-AE14-665273DE73B8}" type="sibTrans" cxnId="{D25A497A-2C09-4CAB-B0CE-563618C08FE1}">
      <dgm:prSet/>
      <dgm:spPr/>
      <dgm:t>
        <a:bodyPr/>
        <a:lstStyle/>
        <a:p>
          <a:endParaRPr lang="en-US"/>
        </a:p>
      </dgm:t>
    </dgm:pt>
    <dgm:pt modelId="{680133DA-BF4F-4748-BB09-57AF30A32E27}">
      <dgm:prSet phldrT="[Text]" custT="1"/>
      <dgm:spPr/>
      <dgm:t>
        <a:bodyPr/>
        <a:lstStyle/>
        <a:p>
          <a:r>
            <a:rPr lang="es-ES_tradnl" sz="1800" b="1" smtClean="0"/>
            <a:t>COLABORACIÓN CON EL CONSEJO, LOS COF Y UNIVERSIDADES</a:t>
          </a:r>
          <a:endParaRPr lang="en-US" sz="1800" dirty="0"/>
        </a:p>
      </dgm:t>
    </dgm:pt>
    <dgm:pt modelId="{509262EB-2588-4E7C-9F66-6D77825A6A90}" type="parTrans" cxnId="{47B56965-7A9C-4E7E-803B-363E857493B5}">
      <dgm:prSet/>
      <dgm:spPr/>
      <dgm:t>
        <a:bodyPr/>
        <a:lstStyle/>
        <a:p>
          <a:endParaRPr lang="en-US"/>
        </a:p>
      </dgm:t>
    </dgm:pt>
    <dgm:pt modelId="{B8776793-947B-4F21-9D97-CBDEE4753374}" type="sibTrans" cxnId="{47B56965-7A9C-4E7E-803B-363E857493B5}">
      <dgm:prSet/>
      <dgm:spPr/>
      <dgm:t>
        <a:bodyPr/>
        <a:lstStyle/>
        <a:p>
          <a:endParaRPr lang="en-US"/>
        </a:p>
      </dgm:t>
    </dgm:pt>
    <dgm:pt modelId="{FAB47900-C6C0-451E-8D56-B222C07551E9}">
      <dgm:prSet phldrT="[Text]" custT="1"/>
      <dgm:spPr/>
      <dgm:t>
        <a:bodyPr/>
        <a:lstStyle/>
        <a:p>
          <a:r>
            <a:rPr lang="es-ES" sz="2800" b="1" dirty="0" smtClean="0"/>
            <a:t>IMPACTO DEL SEGUIMIENTO </a:t>
          </a:r>
          <a:r>
            <a:rPr lang="es-ES" sz="2800" b="1" dirty="0" err="1" smtClean="0"/>
            <a:t>FARMACO</a:t>
          </a:r>
          <a:r>
            <a:rPr lang="es-ES" sz="2800" b="1" dirty="0" smtClean="0"/>
            <a:t>-TERAPÉUTICO (SFT) EN MAYORES POLIMEDICADOS EN ESPAÑA</a:t>
          </a:r>
          <a:endParaRPr lang="en-US" sz="2800" dirty="0"/>
        </a:p>
      </dgm:t>
    </dgm:pt>
    <dgm:pt modelId="{790ED0F9-4EA1-4AAE-AB3F-ED0AFA8F1BDD}" type="parTrans" cxnId="{ED79FAE6-FCBE-4A7A-AE97-6C46682B54A1}">
      <dgm:prSet/>
      <dgm:spPr/>
      <dgm:t>
        <a:bodyPr/>
        <a:lstStyle/>
        <a:p>
          <a:endParaRPr lang="en-US"/>
        </a:p>
      </dgm:t>
    </dgm:pt>
    <dgm:pt modelId="{24CF7C65-E4AD-4E13-B4E6-5FDD5AF399E3}" type="sibTrans" cxnId="{ED79FAE6-FCBE-4A7A-AE97-6C46682B54A1}">
      <dgm:prSet/>
      <dgm:spPr/>
      <dgm:t>
        <a:bodyPr/>
        <a:lstStyle/>
        <a:p>
          <a:endParaRPr lang="en-US"/>
        </a:p>
      </dgm:t>
    </dgm:pt>
    <dgm:pt modelId="{D396A3E3-3079-46E6-B661-161603DCE55F}" type="pres">
      <dgm:prSet presAssocID="{1FA70E40-0D74-42BE-89B1-D743DED97262}" presName="Name0" presStyleCnt="0">
        <dgm:presLayoutVars>
          <dgm:dir/>
          <dgm:resizeHandles val="exact"/>
        </dgm:presLayoutVars>
      </dgm:prSet>
      <dgm:spPr/>
    </dgm:pt>
    <dgm:pt modelId="{D2B9EEB8-FE9E-476D-94ED-E927D9F465F7}" type="pres">
      <dgm:prSet presAssocID="{1FA70E40-0D74-42BE-89B1-D743DED97262}" presName="vNodes" presStyleCnt="0"/>
      <dgm:spPr/>
    </dgm:pt>
    <dgm:pt modelId="{2FBB68A9-54D9-4DD5-8CB6-D1812E8A1ACF}" type="pres">
      <dgm:prSet presAssocID="{AAEADC7C-27BB-4F47-84CB-C9B65421AB63}" presName="node" presStyleLbl="node1" presStyleIdx="0" presStyleCnt="3" custScaleX="134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DF4C8-F792-4B59-9DD4-DBBF58D68249}" type="pres">
      <dgm:prSet presAssocID="{B875CE93-390E-4F75-AE14-665273DE73B8}" presName="spacerT" presStyleCnt="0"/>
      <dgm:spPr/>
    </dgm:pt>
    <dgm:pt modelId="{2C8CA990-0936-4910-8213-13073457C3CA}" type="pres">
      <dgm:prSet presAssocID="{B875CE93-390E-4F75-AE14-665273DE73B8}" presName="sibTrans" presStyleLbl="sibTrans2D1" presStyleIdx="0" presStyleCnt="2"/>
      <dgm:spPr/>
      <dgm:t>
        <a:bodyPr/>
        <a:lstStyle/>
        <a:p>
          <a:endParaRPr lang="es-ES"/>
        </a:p>
      </dgm:t>
    </dgm:pt>
    <dgm:pt modelId="{267E146E-6D9D-4EB3-8C88-C2699E1A7B95}" type="pres">
      <dgm:prSet presAssocID="{B875CE93-390E-4F75-AE14-665273DE73B8}" presName="spacerB" presStyleCnt="0"/>
      <dgm:spPr/>
    </dgm:pt>
    <dgm:pt modelId="{5CAAA796-278C-402D-B9DB-B816508FB627}" type="pres">
      <dgm:prSet presAssocID="{680133DA-BF4F-4748-BB09-57AF30A32E27}" presName="node" presStyleLbl="node1" presStyleIdx="1" presStyleCnt="3" custScaleX="134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9E8E8-78A1-4EC0-92A0-86346D6E18B2}" type="pres">
      <dgm:prSet presAssocID="{1FA70E40-0D74-42BE-89B1-D743DED97262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11BCB0D4-5DB7-4809-845E-3DC7F0FD2375}" type="pres">
      <dgm:prSet presAssocID="{1FA70E40-0D74-42BE-89B1-D743DED97262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53A2DDCF-273F-4B58-BA0E-9BAFC13FD14A}" type="pres">
      <dgm:prSet presAssocID="{1FA70E40-0D74-42BE-89B1-D743DED9726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A4C1F1-2433-4AA9-A0F6-6199373FA85A}" type="presOf" srcId="{1FA70E40-0D74-42BE-89B1-D743DED97262}" destId="{D396A3E3-3079-46E6-B661-161603DCE55F}" srcOrd="0" destOrd="0" presId="urn:microsoft.com/office/officeart/2005/8/layout/equation2"/>
    <dgm:cxn modelId="{2CB2051C-C94C-47F5-A16C-ADD3F1FBC737}" type="presOf" srcId="{B8776793-947B-4F21-9D97-CBDEE4753374}" destId="{7AD9E8E8-78A1-4EC0-92A0-86346D6E18B2}" srcOrd="0" destOrd="0" presId="urn:microsoft.com/office/officeart/2005/8/layout/equation2"/>
    <dgm:cxn modelId="{ED79FAE6-FCBE-4A7A-AE97-6C46682B54A1}" srcId="{1FA70E40-0D74-42BE-89B1-D743DED97262}" destId="{FAB47900-C6C0-451E-8D56-B222C07551E9}" srcOrd="2" destOrd="0" parTransId="{790ED0F9-4EA1-4AAE-AB3F-ED0AFA8F1BDD}" sibTransId="{24CF7C65-E4AD-4E13-B4E6-5FDD5AF399E3}"/>
    <dgm:cxn modelId="{47B56965-7A9C-4E7E-803B-363E857493B5}" srcId="{1FA70E40-0D74-42BE-89B1-D743DED97262}" destId="{680133DA-BF4F-4748-BB09-57AF30A32E27}" srcOrd="1" destOrd="0" parTransId="{509262EB-2588-4E7C-9F66-6D77825A6A90}" sibTransId="{B8776793-947B-4F21-9D97-CBDEE4753374}"/>
    <dgm:cxn modelId="{FE739835-4DA0-440C-AC98-FC1C63CD17F6}" type="presOf" srcId="{FAB47900-C6C0-451E-8D56-B222C07551E9}" destId="{53A2DDCF-273F-4B58-BA0E-9BAFC13FD14A}" srcOrd="0" destOrd="0" presId="urn:microsoft.com/office/officeart/2005/8/layout/equation2"/>
    <dgm:cxn modelId="{B08C849C-96F6-41BD-8ABE-AACB8DE8983C}" type="presOf" srcId="{680133DA-BF4F-4748-BB09-57AF30A32E27}" destId="{5CAAA796-278C-402D-B9DB-B816508FB627}" srcOrd="0" destOrd="0" presId="urn:microsoft.com/office/officeart/2005/8/layout/equation2"/>
    <dgm:cxn modelId="{D25A497A-2C09-4CAB-B0CE-563618C08FE1}" srcId="{1FA70E40-0D74-42BE-89B1-D743DED97262}" destId="{AAEADC7C-27BB-4F47-84CB-C9B65421AB63}" srcOrd="0" destOrd="0" parTransId="{A8E1EC11-6BC2-4D36-B678-FB67896E062B}" sibTransId="{B875CE93-390E-4F75-AE14-665273DE73B8}"/>
    <dgm:cxn modelId="{51CF3834-0E7B-4F68-9FF5-F0033724B890}" type="presOf" srcId="{B875CE93-390E-4F75-AE14-665273DE73B8}" destId="{2C8CA990-0936-4910-8213-13073457C3CA}" srcOrd="0" destOrd="0" presId="urn:microsoft.com/office/officeart/2005/8/layout/equation2"/>
    <dgm:cxn modelId="{3304790B-6343-4EDA-A67B-E82FDD1B3DD8}" type="presOf" srcId="{AAEADC7C-27BB-4F47-84CB-C9B65421AB63}" destId="{2FBB68A9-54D9-4DD5-8CB6-D1812E8A1ACF}" srcOrd="0" destOrd="0" presId="urn:microsoft.com/office/officeart/2005/8/layout/equation2"/>
    <dgm:cxn modelId="{DA48A62E-F9B9-4906-9C7D-854D5E628856}" type="presOf" srcId="{B8776793-947B-4F21-9D97-CBDEE4753374}" destId="{11BCB0D4-5DB7-4809-845E-3DC7F0FD2375}" srcOrd="1" destOrd="0" presId="urn:microsoft.com/office/officeart/2005/8/layout/equation2"/>
    <dgm:cxn modelId="{191010B1-82C7-4D38-9129-CCDBDA8F8353}" type="presParOf" srcId="{D396A3E3-3079-46E6-B661-161603DCE55F}" destId="{D2B9EEB8-FE9E-476D-94ED-E927D9F465F7}" srcOrd="0" destOrd="0" presId="urn:microsoft.com/office/officeart/2005/8/layout/equation2"/>
    <dgm:cxn modelId="{FE4CB1CE-35EE-42D5-B568-B4066C149EAE}" type="presParOf" srcId="{D2B9EEB8-FE9E-476D-94ED-E927D9F465F7}" destId="{2FBB68A9-54D9-4DD5-8CB6-D1812E8A1ACF}" srcOrd="0" destOrd="0" presId="urn:microsoft.com/office/officeart/2005/8/layout/equation2"/>
    <dgm:cxn modelId="{DD3CE854-4B14-4C0D-B3DF-0331C34852D7}" type="presParOf" srcId="{D2B9EEB8-FE9E-476D-94ED-E927D9F465F7}" destId="{95DDF4C8-F792-4B59-9DD4-DBBF58D68249}" srcOrd="1" destOrd="0" presId="urn:microsoft.com/office/officeart/2005/8/layout/equation2"/>
    <dgm:cxn modelId="{2685EED0-9AA7-4451-BE2F-7370B0AE1AD7}" type="presParOf" srcId="{D2B9EEB8-FE9E-476D-94ED-E927D9F465F7}" destId="{2C8CA990-0936-4910-8213-13073457C3CA}" srcOrd="2" destOrd="0" presId="urn:microsoft.com/office/officeart/2005/8/layout/equation2"/>
    <dgm:cxn modelId="{05207EBB-7525-4469-9166-8D2AC3975C75}" type="presParOf" srcId="{D2B9EEB8-FE9E-476D-94ED-E927D9F465F7}" destId="{267E146E-6D9D-4EB3-8C88-C2699E1A7B95}" srcOrd="3" destOrd="0" presId="urn:microsoft.com/office/officeart/2005/8/layout/equation2"/>
    <dgm:cxn modelId="{F55672D5-EFD2-465A-9DED-C92B2C8A9EC8}" type="presParOf" srcId="{D2B9EEB8-FE9E-476D-94ED-E927D9F465F7}" destId="{5CAAA796-278C-402D-B9DB-B816508FB627}" srcOrd="4" destOrd="0" presId="urn:microsoft.com/office/officeart/2005/8/layout/equation2"/>
    <dgm:cxn modelId="{64AA0366-BF58-4482-834B-4167CADFE803}" type="presParOf" srcId="{D396A3E3-3079-46E6-B661-161603DCE55F}" destId="{7AD9E8E8-78A1-4EC0-92A0-86346D6E18B2}" srcOrd="1" destOrd="0" presId="urn:microsoft.com/office/officeart/2005/8/layout/equation2"/>
    <dgm:cxn modelId="{6487D5B7-3E39-4D29-8DA9-54B5BD246C87}" type="presParOf" srcId="{7AD9E8E8-78A1-4EC0-92A0-86346D6E18B2}" destId="{11BCB0D4-5DB7-4809-845E-3DC7F0FD2375}" srcOrd="0" destOrd="0" presId="urn:microsoft.com/office/officeart/2005/8/layout/equation2"/>
    <dgm:cxn modelId="{C994FB7F-B69A-48A9-878A-8B83A4A7D16E}" type="presParOf" srcId="{D396A3E3-3079-46E6-B661-161603DCE55F}" destId="{53A2DDCF-273F-4B58-BA0E-9BAFC13FD14A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BD0CF4-F6CF-4C26-BD43-A6B882FB1F66}" type="doc">
      <dgm:prSet loTypeId="urn:microsoft.com/office/officeart/2005/8/layout/hLis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A58440-8D96-4941-9C64-C24E80D0518C}">
      <dgm:prSet phldrT="[Text]"/>
      <dgm:spPr/>
      <dgm:t>
        <a:bodyPr/>
        <a:lstStyle/>
        <a:p>
          <a:r>
            <a:rPr lang="en-AU" dirty="0" err="1" smtClean="0"/>
            <a:t>OBJETIVOS</a:t>
          </a:r>
          <a:r>
            <a:rPr lang="en-AU" dirty="0" smtClean="0"/>
            <a:t> </a:t>
          </a:r>
          <a:r>
            <a:rPr lang="en-AU" dirty="0" err="1" smtClean="0"/>
            <a:t>PRINCIPALES</a:t>
          </a:r>
          <a:endParaRPr lang="en-US" dirty="0"/>
        </a:p>
      </dgm:t>
    </dgm:pt>
    <dgm:pt modelId="{ACE906F5-F793-4BFE-B885-2E282320CEE7}" type="parTrans" cxnId="{5EC80765-4629-431F-99EC-BC07F0FBC578}">
      <dgm:prSet/>
      <dgm:spPr/>
      <dgm:t>
        <a:bodyPr/>
        <a:lstStyle/>
        <a:p>
          <a:endParaRPr lang="en-US"/>
        </a:p>
      </dgm:t>
    </dgm:pt>
    <dgm:pt modelId="{C89A415F-85C5-4CA9-A73B-5F200243E639}" type="sibTrans" cxnId="{5EC80765-4629-431F-99EC-BC07F0FBC578}">
      <dgm:prSet/>
      <dgm:spPr/>
      <dgm:t>
        <a:bodyPr/>
        <a:lstStyle/>
        <a:p>
          <a:endParaRPr lang="en-US"/>
        </a:p>
      </dgm:t>
    </dgm:pt>
    <dgm:pt modelId="{73633502-9235-4901-89A2-A3E8694452F8}">
      <dgm:prSet phldrT="[Text]"/>
      <dgm:spPr/>
      <dgm:t>
        <a:bodyPr/>
        <a:lstStyle/>
        <a:p>
          <a:r>
            <a:rPr lang="es-ES_tradnl" dirty="0" smtClean="0"/>
            <a:t>Determinar el impacto del SFT en el </a:t>
          </a:r>
          <a:r>
            <a:rPr lang="es-ES_tradnl" b="1" dirty="0" smtClean="0"/>
            <a:t>número de medicamentos </a:t>
          </a:r>
          <a:r>
            <a:rPr lang="es-ES_tradnl" dirty="0" smtClean="0"/>
            <a:t>que utilizan los pacientes mayores polimedicados.</a:t>
          </a:r>
          <a:endParaRPr lang="en-US" dirty="0"/>
        </a:p>
      </dgm:t>
    </dgm:pt>
    <dgm:pt modelId="{3282433F-BAF3-4DA1-AF4B-E19F3FB58D46}" type="parTrans" cxnId="{E6BD6E4C-2CC8-46E6-817C-59AA6D0ED6CE}">
      <dgm:prSet/>
      <dgm:spPr/>
      <dgm:t>
        <a:bodyPr/>
        <a:lstStyle/>
        <a:p>
          <a:endParaRPr lang="en-US"/>
        </a:p>
      </dgm:t>
    </dgm:pt>
    <dgm:pt modelId="{0D587E0E-FA20-4798-9BB1-06124C8CF583}" type="sibTrans" cxnId="{E6BD6E4C-2CC8-46E6-817C-59AA6D0ED6CE}">
      <dgm:prSet/>
      <dgm:spPr/>
      <dgm:t>
        <a:bodyPr/>
        <a:lstStyle/>
        <a:p>
          <a:endParaRPr lang="en-US"/>
        </a:p>
      </dgm:t>
    </dgm:pt>
    <dgm:pt modelId="{2068DA38-5C3A-49E0-AB7C-67DA66A3A550}">
      <dgm:prSet phldrT="[Text]"/>
      <dgm:spPr/>
      <dgm:t>
        <a:bodyPr/>
        <a:lstStyle/>
        <a:p>
          <a:r>
            <a:rPr lang="es-ES_tradnl" dirty="0" smtClean="0"/>
            <a:t>Determinar el impacto del SFT en </a:t>
          </a:r>
          <a:r>
            <a:rPr lang="es-ES_tradnl" b="1" dirty="0" smtClean="0"/>
            <a:t>el control de los problemas de salud</a:t>
          </a:r>
          <a:r>
            <a:rPr lang="es-ES_tradnl" dirty="0" smtClean="0"/>
            <a:t> de los pacientes mayores polimedicados. </a:t>
          </a:r>
          <a:endParaRPr lang="en-US" dirty="0"/>
        </a:p>
      </dgm:t>
    </dgm:pt>
    <dgm:pt modelId="{0439B281-AFEA-4663-A5B1-BC43D386D34C}" type="parTrans" cxnId="{AE373BDE-D9C6-4BE9-BBA8-9DAF3FED67F9}">
      <dgm:prSet/>
      <dgm:spPr/>
      <dgm:t>
        <a:bodyPr/>
        <a:lstStyle/>
        <a:p>
          <a:endParaRPr lang="en-US"/>
        </a:p>
      </dgm:t>
    </dgm:pt>
    <dgm:pt modelId="{73D2D079-6D4A-4DFB-AA2A-B498D7EB7EEB}" type="sibTrans" cxnId="{AE373BDE-D9C6-4BE9-BBA8-9DAF3FED67F9}">
      <dgm:prSet/>
      <dgm:spPr/>
      <dgm:t>
        <a:bodyPr/>
        <a:lstStyle/>
        <a:p>
          <a:endParaRPr lang="en-US"/>
        </a:p>
      </dgm:t>
    </dgm:pt>
    <dgm:pt modelId="{49FDDD22-B712-4296-AFD7-582B291C8652}">
      <dgm:prSet phldrT="[Text]"/>
      <dgm:spPr/>
      <dgm:t>
        <a:bodyPr/>
        <a:lstStyle/>
        <a:p>
          <a:r>
            <a:rPr lang="es-ES_tradnl" dirty="0" smtClean="0"/>
            <a:t>Determinar el impacto del SFT en </a:t>
          </a:r>
          <a:r>
            <a:rPr lang="es-ES_tradnl" b="1" dirty="0" smtClean="0"/>
            <a:t>la identificación y resolución de los PRM y RNM.</a:t>
          </a:r>
          <a:endParaRPr lang="en-US" b="1" dirty="0"/>
        </a:p>
      </dgm:t>
    </dgm:pt>
    <dgm:pt modelId="{A0FD1887-FF7E-4663-B039-C1A38569F447}" type="parTrans" cxnId="{13B78750-4A6A-4ADE-B9A9-4649EB4C2605}">
      <dgm:prSet/>
      <dgm:spPr/>
      <dgm:t>
        <a:bodyPr/>
        <a:lstStyle/>
        <a:p>
          <a:endParaRPr lang="en-US"/>
        </a:p>
      </dgm:t>
    </dgm:pt>
    <dgm:pt modelId="{7F1F41E3-2609-4897-B1E1-D6218F577D76}" type="sibTrans" cxnId="{13B78750-4A6A-4ADE-B9A9-4649EB4C2605}">
      <dgm:prSet/>
      <dgm:spPr/>
      <dgm:t>
        <a:bodyPr/>
        <a:lstStyle/>
        <a:p>
          <a:endParaRPr lang="en-US"/>
        </a:p>
      </dgm:t>
    </dgm:pt>
    <dgm:pt modelId="{C0AB61A4-1AD8-4A83-831E-ECD493C22B3B}">
      <dgm:prSet/>
      <dgm:spPr/>
      <dgm:t>
        <a:bodyPr/>
        <a:lstStyle/>
        <a:p>
          <a:r>
            <a:rPr lang="es-ES_tradnl" dirty="0" smtClean="0"/>
            <a:t>Determinar el </a:t>
          </a:r>
          <a:r>
            <a:rPr lang="es-ES_tradnl" b="1" dirty="0" smtClean="0"/>
            <a:t>coste-efectividad</a:t>
          </a:r>
          <a:r>
            <a:rPr lang="es-ES_tradnl" dirty="0" smtClean="0"/>
            <a:t> del SFT realizado en la farmacia comunitaria y el impacto en resultados humanísticos. </a:t>
          </a:r>
          <a:endParaRPr lang="es-ES" dirty="0" smtClean="0"/>
        </a:p>
      </dgm:t>
    </dgm:pt>
    <dgm:pt modelId="{BF3DBF43-61FB-4AC2-BD42-3595C9033F54}" type="parTrans" cxnId="{92BA2905-DD11-4804-B0B3-CB940FE3AF33}">
      <dgm:prSet/>
      <dgm:spPr/>
      <dgm:t>
        <a:bodyPr/>
        <a:lstStyle/>
        <a:p>
          <a:endParaRPr lang="en-US"/>
        </a:p>
      </dgm:t>
    </dgm:pt>
    <dgm:pt modelId="{34A3E0F8-880C-4556-9F87-CCBA548F793A}" type="sibTrans" cxnId="{92BA2905-DD11-4804-B0B3-CB940FE3AF33}">
      <dgm:prSet/>
      <dgm:spPr/>
      <dgm:t>
        <a:bodyPr/>
        <a:lstStyle/>
        <a:p>
          <a:endParaRPr lang="en-US"/>
        </a:p>
      </dgm:t>
    </dgm:pt>
    <dgm:pt modelId="{1BCFC946-AA5C-4575-AEC3-18088233E892}" type="pres">
      <dgm:prSet presAssocID="{17BD0CF4-F6CF-4C26-BD43-A6B882FB1F6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F2021B7-2388-4E33-B895-01759283E66A}" type="pres">
      <dgm:prSet presAssocID="{F1A58440-8D96-4941-9C64-C24E80D0518C}" presName="roof" presStyleLbl="dkBgShp" presStyleIdx="0" presStyleCnt="2"/>
      <dgm:spPr/>
      <dgm:t>
        <a:bodyPr/>
        <a:lstStyle/>
        <a:p>
          <a:endParaRPr lang="en-US"/>
        </a:p>
      </dgm:t>
    </dgm:pt>
    <dgm:pt modelId="{4F87752E-FF5F-4DD7-A5CD-B94DFF391A60}" type="pres">
      <dgm:prSet presAssocID="{F1A58440-8D96-4941-9C64-C24E80D0518C}" presName="pillars" presStyleCnt="0"/>
      <dgm:spPr/>
    </dgm:pt>
    <dgm:pt modelId="{AAD8732C-03F0-4058-B4A1-244A98C173A6}" type="pres">
      <dgm:prSet presAssocID="{F1A58440-8D96-4941-9C64-C24E80D0518C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A4CA0-0C25-422E-82FE-E3CA27DBE3E3}" type="pres">
      <dgm:prSet presAssocID="{2068DA38-5C3A-49E0-AB7C-67DA66A3A550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BCF5C-2194-4FF1-9EF9-6B1DA928175E}" type="pres">
      <dgm:prSet presAssocID="{49FDDD22-B712-4296-AFD7-582B291C8652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ED9B0-7FA1-47D1-8879-D987D65F73EE}" type="pres">
      <dgm:prSet presAssocID="{C0AB61A4-1AD8-4A83-831E-ECD493C22B3B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2B09FA-1F1D-4CEC-B27A-ED6322789171}" type="pres">
      <dgm:prSet presAssocID="{F1A58440-8D96-4941-9C64-C24E80D0518C}" presName="base" presStyleLbl="dkBgShp" presStyleIdx="1" presStyleCnt="2"/>
      <dgm:spPr/>
    </dgm:pt>
  </dgm:ptLst>
  <dgm:cxnLst>
    <dgm:cxn modelId="{13B78750-4A6A-4ADE-B9A9-4649EB4C2605}" srcId="{F1A58440-8D96-4941-9C64-C24E80D0518C}" destId="{49FDDD22-B712-4296-AFD7-582B291C8652}" srcOrd="2" destOrd="0" parTransId="{A0FD1887-FF7E-4663-B039-C1A38569F447}" sibTransId="{7F1F41E3-2609-4897-B1E1-D6218F577D76}"/>
    <dgm:cxn modelId="{AE373BDE-D9C6-4BE9-BBA8-9DAF3FED67F9}" srcId="{F1A58440-8D96-4941-9C64-C24E80D0518C}" destId="{2068DA38-5C3A-49E0-AB7C-67DA66A3A550}" srcOrd="1" destOrd="0" parTransId="{0439B281-AFEA-4663-A5B1-BC43D386D34C}" sibTransId="{73D2D079-6D4A-4DFB-AA2A-B498D7EB7EEB}"/>
    <dgm:cxn modelId="{EB313155-6DA7-432A-A3C0-770E5B198EB2}" type="presOf" srcId="{F1A58440-8D96-4941-9C64-C24E80D0518C}" destId="{BF2021B7-2388-4E33-B895-01759283E66A}" srcOrd="0" destOrd="0" presId="urn:microsoft.com/office/officeart/2005/8/layout/hList3"/>
    <dgm:cxn modelId="{82EF4C68-5C13-4BFF-A95B-3507DFA6FD95}" type="presOf" srcId="{73633502-9235-4901-89A2-A3E8694452F8}" destId="{AAD8732C-03F0-4058-B4A1-244A98C173A6}" srcOrd="0" destOrd="0" presId="urn:microsoft.com/office/officeart/2005/8/layout/hList3"/>
    <dgm:cxn modelId="{E6BD6E4C-2CC8-46E6-817C-59AA6D0ED6CE}" srcId="{F1A58440-8D96-4941-9C64-C24E80D0518C}" destId="{73633502-9235-4901-89A2-A3E8694452F8}" srcOrd="0" destOrd="0" parTransId="{3282433F-BAF3-4DA1-AF4B-E19F3FB58D46}" sibTransId="{0D587E0E-FA20-4798-9BB1-06124C8CF583}"/>
    <dgm:cxn modelId="{858559CD-DE89-471F-8BD0-BBDBB5226D36}" type="presOf" srcId="{C0AB61A4-1AD8-4A83-831E-ECD493C22B3B}" destId="{FBAED9B0-7FA1-47D1-8879-D987D65F73EE}" srcOrd="0" destOrd="0" presId="urn:microsoft.com/office/officeart/2005/8/layout/hList3"/>
    <dgm:cxn modelId="{92BA2905-DD11-4804-B0B3-CB940FE3AF33}" srcId="{F1A58440-8D96-4941-9C64-C24E80D0518C}" destId="{C0AB61A4-1AD8-4A83-831E-ECD493C22B3B}" srcOrd="3" destOrd="0" parTransId="{BF3DBF43-61FB-4AC2-BD42-3595C9033F54}" sibTransId="{34A3E0F8-880C-4556-9F87-CCBA548F793A}"/>
    <dgm:cxn modelId="{9377DCCE-3ACB-49E0-B46D-58EEBBA99812}" type="presOf" srcId="{2068DA38-5C3A-49E0-AB7C-67DA66A3A550}" destId="{F0BA4CA0-0C25-422E-82FE-E3CA27DBE3E3}" srcOrd="0" destOrd="0" presId="urn:microsoft.com/office/officeart/2005/8/layout/hList3"/>
    <dgm:cxn modelId="{223241E4-F592-41EA-B504-E041D5BD89D5}" type="presOf" srcId="{49FDDD22-B712-4296-AFD7-582B291C8652}" destId="{0E7BCF5C-2194-4FF1-9EF9-6B1DA928175E}" srcOrd="0" destOrd="0" presId="urn:microsoft.com/office/officeart/2005/8/layout/hList3"/>
    <dgm:cxn modelId="{5EC80765-4629-431F-99EC-BC07F0FBC578}" srcId="{17BD0CF4-F6CF-4C26-BD43-A6B882FB1F66}" destId="{F1A58440-8D96-4941-9C64-C24E80D0518C}" srcOrd="0" destOrd="0" parTransId="{ACE906F5-F793-4BFE-B885-2E282320CEE7}" sibTransId="{C89A415F-85C5-4CA9-A73B-5F200243E639}"/>
    <dgm:cxn modelId="{8FF9C6CB-55C3-475E-81E5-3CAE38D01BDF}" type="presOf" srcId="{17BD0CF4-F6CF-4C26-BD43-A6B882FB1F66}" destId="{1BCFC946-AA5C-4575-AEC3-18088233E892}" srcOrd="0" destOrd="0" presId="urn:microsoft.com/office/officeart/2005/8/layout/hList3"/>
    <dgm:cxn modelId="{CD09B904-AA7F-4A7D-B4F3-B0A47A488190}" type="presParOf" srcId="{1BCFC946-AA5C-4575-AEC3-18088233E892}" destId="{BF2021B7-2388-4E33-B895-01759283E66A}" srcOrd="0" destOrd="0" presId="urn:microsoft.com/office/officeart/2005/8/layout/hList3"/>
    <dgm:cxn modelId="{6CF6955A-DD92-4FFD-B090-9D8DF679353D}" type="presParOf" srcId="{1BCFC946-AA5C-4575-AEC3-18088233E892}" destId="{4F87752E-FF5F-4DD7-A5CD-B94DFF391A60}" srcOrd="1" destOrd="0" presId="urn:microsoft.com/office/officeart/2005/8/layout/hList3"/>
    <dgm:cxn modelId="{1D99C82B-33DC-47FB-A039-2B35A3BB6B3E}" type="presParOf" srcId="{4F87752E-FF5F-4DD7-A5CD-B94DFF391A60}" destId="{AAD8732C-03F0-4058-B4A1-244A98C173A6}" srcOrd="0" destOrd="0" presId="urn:microsoft.com/office/officeart/2005/8/layout/hList3"/>
    <dgm:cxn modelId="{3F454404-2C8C-4029-8EB2-57BEC8CB21C4}" type="presParOf" srcId="{4F87752E-FF5F-4DD7-A5CD-B94DFF391A60}" destId="{F0BA4CA0-0C25-422E-82FE-E3CA27DBE3E3}" srcOrd="1" destOrd="0" presId="urn:microsoft.com/office/officeart/2005/8/layout/hList3"/>
    <dgm:cxn modelId="{8976A3A0-6F13-4374-BA61-2AC9707583D9}" type="presParOf" srcId="{4F87752E-FF5F-4DD7-A5CD-B94DFF391A60}" destId="{0E7BCF5C-2194-4FF1-9EF9-6B1DA928175E}" srcOrd="2" destOrd="0" presId="urn:microsoft.com/office/officeart/2005/8/layout/hList3"/>
    <dgm:cxn modelId="{1C7FF349-057C-418F-85D3-344B6DBC696F}" type="presParOf" srcId="{4F87752E-FF5F-4DD7-A5CD-B94DFF391A60}" destId="{FBAED9B0-7FA1-47D1-8879-D987D65F73EE}" srcOrd="3" destOrd="0" presId="urn:microsoft.com/office/officeart/2005/8/layout/hList3"/>
    <dgm:cxn modelId="{87E63C04-B67E-4A47-B6D1-F24F7AAFE5ED}" type="presParOf" srcId="{1BCFC946-AA5C-4575-AEC3-18088233E892}" destId="{D62B09FA-1F1D-4CEC-B27A-ED6322789171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58B8E0-59EC-41DA-BB7A-CA00F87526B3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9C625C-96DF-48CC-B723-8A70B573D5DC}">
      <dgm:prSet phldrT="[Text]" custT="1"/>
      <dgm:spPr/>
      <dgm:t>
        <a:bodyPr/>
        <a:lstStyle/>
        <a:p>
          <a:r>
            <a:rPr lang="es-ES_tradnl" sz="3000" noProof="0" dirty="0" smtClean="0"/>
            <a:t>Pre Pilotos</a:t>
          </a:r>
          <a:endParaRPr lang="es-ES_tradnl" sz="3000" noProof="0" dirty="0"/>
        </a:p>
      </dgm:t>
    </dgm:pt>
    <dgm:pt modelId="{0790CA04-2365-4179-93C1-BCA5DC74AC77}" type="parTrans" cxnId="{70E08CE6-4047-4034-8067-B2C5B2242842}">
      <dgm:prSet/>
      <dgm:spPr/>
      <dgm:t>
        <a:bodyPr/>
        <a:lstStyle/>
        <a:p>
          <a:endParaRPr lang="en-US"/>
        </a:p>
      </dgm:t>
    </dgm:pt>
    <dgm:pt modelId="{BE987273-CDFB-4FCA-822D-12A50BB320BA}" type="sibTrans" cxnId="{70E08CE6-4047-4034-8067-B2C5B2242842}">
      <dgm:prSet/>
      <dgm:spPr/>
      <dgm:t>
        <a:bodyPr/>
        <a:lstStyle/>
        <a:p>
          <a:endParaRPr lang="en-US"/>
        </a:p>
      </dgm:t>
    </dgm:pt>
    <dgm:pt modelId="{B60F3FF4-8DDC-4343-B42D-CB6964066469}">
      <dgm:prSet phldrT="[Text]" custT="1"/>
      <dgm:spPr/>
      <dgm:t>
        <a:bodyPr/>
        <a:lstStyle/>
        <a:p>
          <a:r>
            <a:rPr lang="es-ES_tradnl" sz="2800" noProof="0" dirty="0" smtClean="0"/>
            <a:t>Granada y Murcia</a:t>
          </a:r>
          <a:endParaRPr lang="es-ES_tradnl" sz="2800" noProof="0" dirty="0"/>
        </a:p>
      </dgm:t>
    </dgm:pt>
    <dgm:pt modelId="{E3BA3667-A959-4DC5-A8CA-21B7CD6A5D52}" type="parTrans" cxnId="{3AF8D912-0626-4D8A-B5F5-0B1944ED583E}">
      <dgm:prSet/>
      <dgm:spPr/>
      <dgm:t>
        <a:bodyPr/>
        <a:lstStyle/>
        <a:p>
          <a:endParaRPr lang="en-US"/>
        </a:p>
      </dgm:t>
    </dgm:pt>
    <dgm:pt modelId="{2E8A36F9-BBB6-46E7-9BCD-1DEEA18BF35D}" type="sibTrans" cxnId="{3AF8D912-0626-4D8A-B5F5-0B1944ED583E}">
      <dgm:prSet/>
      <dgm:spPr/>
      <dgm:t>
        <a:bodyPr/>
        <a:lstStyle/>
        <a:p>
          <a:endParaRPr lang="en-US"/>
        </a:p>
      </dgm:t>
    </dgm:pt>
    <dgm:pt modelId="{995E5EF3-7FFA-4BF6-8091-A671C2FCD14C}">
      <dgm:prSet phldrT="[Text]" custT="1"/>
      <dgm:spPr/>
      <dgm:t>
        <a:bodyPr/>
        <a:lstStyle/>
        <a:p>
          <a:pPr algn="l"/>
          <a:r>
            <a:rPr lang="es-ES_tradnl" sz="2200" b="1" noProof="0" dirty="0" smtClean="0"/>
            <a:t>Objetivos: </a:t>
          </a:r>
          <a:r>
            <a:rPr lang="es-ES_tradnl" sz="2200" noProof="0" dirty="0" smtClean="0"/>
            <a:t>experiencia, sistemas, proceso y material</a:t>
          </a:r>
          <a:endParaRPr lang="es-ES_tradnl" sz="2200" noProof="0" dirty="0"/>
        </a:p>
      </dgm:t>
    </dgm:pt>
    <dgm:pt modelId="{F49F5D12-E6FE-4389-8748-BDBCFC1F9A57}" type="parTrans" cxnId="{E8C94B12-FD78-455B-934A-757C7797F620}">
      <dgm:prSet/>
      <dgm:spPr/>
      <dgm:t>
        <a:bodyPr/>
        <a:lstStyle/>
        <a:p>
          <a:endParaRPr lang="en-US"/>
        </a:p>
      </dgm:t>
    </dgm:pt>
    <dgm:pt modelId="{A812AED5-15E4-4159-9C64-646D046E9D3C}" type="sibTrans" cxnId="{E8C94B12-FD78-455B-934A-757C7797F620}">
      <dgm:prSet/>
      <dgm:spPr/>
      <dgm:t>
        <a:bodyPr/>
        <a:lstStyle/>
        <a:p>
          <a:endParaRPr lang="en-US"/>
        </a:p>
      </dgm:t>
    </dgm:pt>
    <dgm:pt modelId="{5881F962-0F0D-40BE-BE0D-211D849012C8}">
      <dgm:prSet phldrT="[Text]" custT="1"/>
      <dgm:spPr/>
      <dgm:t>
        <a:bodyPr/>
        <a:lstStyle/>
        <a:p>
          <a:r>
            <a:rPr lang="es-ES" sz="3000" dirty="0" smtClean="0"/>
            <a:t>Piloto </a:t>
          </a:r>
          <a:endParaRPr lang="en-US" sz="3000" dirty="0"/>
        </a:p>
      </dgm:t>
    </dgm:pt>
    <dgm:pt modelId="{B2D121AD-E23A-4281-AD53-6CDFFF408583}" type="parTrans" cxnId="{6162ABCA-F113-4BB5-BEE3-C6E000F3D378}">
      <dgm:prSet/>
      <dgm:spPr/>
      <dgm:t>
        <a:bodyPr/>
        <a:lstStyle/>
        <a:p>
          <a:endParaRPr lang="en-US"/>
        </a:p>
      </dgm:t>
    </dgm:pt>
    <dgm:pt modelId="{E9336956-86FD-4141-B21B-B5F8D058D010}" type="sibTrans" cxnId="{6162ABCA-F113-4BB5-BEE3-C6E000F3D378}">
      <dgm:prSet/>
      <dgm:spPr/>
      <dgm:t>
        <a:bodyPr/>
        <a:lstStyle/>
        <a:p>
          <a:endParaRPr lang="en-US"/>
        </a:p>
      </dgm:t>
    </dgm:pt>
    <dgm:pt modelId="{0853CF11-411B-43FD-8F31-15C2B35F65DA}">
      <dgm:prSet phldrT="[Text]" custT="1"/>
      <dgm:spPr/>
      <dgm:t>
        <a:bodyPr/>
        <a:lstStyle/>
        <a:p>
          <a:r>
            <a:rPr lang="es-ES_tradnl" sz="2800" noProof="0" dirty="0" smtClean="0"/>
            <a:t>Cádiz</a:t>
          </a:r>
          <a:endParaRPr lang="es-ES_tradnl" sz="2800" noProof="0" dirty="0"/>
        </a:p>
      </dgm:t>
    </dgm:pt>
    <dgm:pt modelId="{B71A6196-2083-43D0-BBA2-9849C751AF00}" type="parTrans" cxnId="{7D72CAAC-4531-4A83-A71D-DFDF655AC788}">
      <dgm:prSet/>
      <dgm:spPr/>
      <dgm:t>
        <a:bodyPr/>
        <a:lstStyle/>
        <a:p>
          <a:endParaRPr lang="en-US"/>
        </a:p>
      </dgm:t>
    </dgm:pt>
    <dgm:pt modelId="{13110ABA-76BC-416C-8F40-B9300EBA7218}" type="sibTrans" cxnId="{7D72CAAC-4531-4A83-A71D-DFDF655AC788}">
      <dgm:prSet/>
      <dgm:spPr/>
      <dgm:t>
        <a:bodyPr/>
        <a:lstStyle/>
        <a:p>
          <a:endParaRPr lang="en-US"/>
        </a:p>
      </dgm:t>
    </dgm:pt>
    <dgm:pt modelId="{97322933-CF58-4342-884E-5B7FC1B74815}">
      <dgm:prSet phldrT="[Text]" custT="1"/>
      <dgm:spPr/>
      <dgm:t>
        <a:bodyPr/>
        <a:lstStyle/>
        <a:p>
          <a:pPr algn="l"/>
          <a:r>
            <a:rPr lang="es-ES" sz="1600" b="1" dirty="0" smtClean="0"/>
            <a:t>Objetivos: </a:t>
          </a:r>
          <a:r>
            <a:rPr lang="es-ES" sz="1600" dirty="0" smtClean="0"/>
            <a:t>experiencia, sistemas, proceso, material, base de datos, estadística, resultados preliminares para estimar la muestra</a:t>
          </a:r>
          <a:endParaRPr lang="en-US" sz="1600" dirty="0"/>
        </a:p>
      </dgm:t>
    </dgm:pt>
    <dgm:pt modelId="{3A6A809C-82E6-4E9F-B6F1-7FEADDCE004D}" type="parTrans" cxnId="{2C363C28-CC09-4698-A16B-76B96E6DD96C}">
      <dgm:prSet/>
      <dgm:spPr/>
      <dgm:t>
        <a:bodyPr/>
        <a:lstStyle/>
        <a:p>
          <a:endParaRPr lang="en-US"/>
        </a:p>
      </dgm:t>
    </dgm:pt>
    <dgm:pt modelId="{9943032E-9120-496D-B558-B2AE93AD2F39}" type="sibTrans" cxnId="{2C363C28-CC09-4698-A16B-76B96E6DD96C}">
      <dgm:prSet/>
      <dgm:spPr/>
      <dgm:t>
        <a:bodyPr/>
        <a:lstStyle/>
        <a:p>
          <a:endParaRPr lang="en-US"/>
        </a:p>
      </dgm:t>
    </dgm:pt>
    <dgm:pt modelId="{4B6E33A3-9009-4E1E-99DD-CB6AAEA95529}">
      <dgm:prSet phldrT="[Text]" custT="1"/>
      <dgm:spPr/>
      <dgm:t>
        <a:bodyPr/>
        <a:lstStyle/>
        <a:p>
          <a:r>
            <a:rPr lang="es-ES_tradnl" sz="3000" dirty="0" smtClean="0"/>
            <a:t>Estudio principal</a:t>
          </a:r>
          <a:endParaRPr lang="en-US" sz="3000" dirty="0"/>
        </a:p>
      </dgm:t>
    </dgm:pt>
    <dgm:pt modelId="{017F54DC-E936-4D29-B62D-7A79F350FD08}" type="parTrans" cxnId="{B00C7FED-D9F8-48C1-9B36-40D86930440D}">
      <dgm:prSet/>
      <dgm:spPr/>
      <dgm:t>
        <a:bodyPr/>
        <a:lstStyle/>
        <a:p>
          <a:endParaRPr lang="en-US"/>
        </a:p>
      </dgm:t>
    </dgm:pt>
    <dgm:pt modelId="{DAD60291-9637-42C1-85D4-7FE58A31402B}" type="sibTrans" cxnId="{B00C7FED-D9F8-48C1-9B36-40D86930440D}">
      <dgm:prSet/>
      <dgm:spPr/>
      <dgm:t>
        <a:bodyPr/>
        <a:lstStyle/>
        <a:p>
          <a:endParaRPr lang="en-US"/>
        </a:p>
      </dgm:t>
    </dgm:pt>
    <dgm:pt modelId="{0B9C39E6-9F0D-4A18-8394-A97D8192A1C0}">
      <dgm:prSet custT="1"/>
      <dgm:spPr/>
      <dgm:t>
        <a:bodyPr/>
        <a:lstStyle/>
        <a:p>
          <a:r>
            <a:rPr lang="es-ES_tradnl" sz="1800" noProof="0" dirty="0" smtClean="0"/>
            <a:t>30 farmacias</a:t>
          </a:r>
          <a:endParaRPr lang="es-ES_tradnl" sz="1800" noProof="0" dirty="0"/>
        </a:p>
      </dgm:t>
    </dgm:pt>
    <dgm:pt modelId="{352DD735-35D7-467D-9F87-1B73041BC5BA}" type="parTrans" cxnId="{08F00C94-4268-4D4A-BFC0-979E6062EE47}">
      <dgm:prSet/>
      <dgm:spPr/>
      <dgm:t>
        <a:bodyPr/>
        <a:lstStyle/>
        <a:p>
          <a:endParaRPr lang="en-US"/>
        </a:p>
      </dgm:t>
    </dgm:pt>
    <dgm:pt modelId="{01C94562-32C9-4685-A13D-55DE6E96167F}" type="sibTrans" cxnId="{08F00C94-4268-4D4A-BFC0-979E6062EE47}">
      <dgm:prSet/>
      <dgm:spPr/>
      <dgm:t>
        <a:bodyPr/>
        <a:lstStyle/>
        <a:p>
          <a:endParaRPr lang="en-US"/>
        </a:p>
      </dgm:t>
    </dgm:pt>
    <dgm:pt modelId="{1F6BF54D-CC5B-4511-893A-33F68ECDC834}">
      <dgm:prSet phldrT="[Text]" custT="1"/>
      <dgm:spPr/>
      <dgm:t>
        <a:bodyPr/>
        <a:lstStyle/>
        <a:p>
          <a:r>
            <a:rPr lang="es-ES_tradnl" sz="1600" noProof="0" dirty="0" smtClean="0"/>
            <a:t>15 farmacias intervención</a:t>
          </a:r>
          <a:endParaRPr lang="es-ES_tradnl" sz="1600" noProof="0" dirty="0"/>
        </a:p>
      </dgm:t>
    </dgm:pt>
    <dgm:pt modelId="{4D6FAE98-FFFF-49DA-9A67-61C585E93A03}" type="parTrans" cxnId="{74307005-B156-4749-A9EB-AE16F8DC62F2}">
      <dgm:prSet/>
      <dgm:spPr/>
      <dgm:t>
        <a:bodyPr/>
        <a:lstStyle/>
        <a:p>
          <a:endParaRPr lang="en-US"/>
        </a:p>
      </dgm:t>
    </dgm:pt>
    <dgm:pt modelId="{3A592605-5FA9-4BD8-A9B6-D637A12FC403}" type="sibTrans" cxnId="{74307005-B156-4749-A9EB-AE16F8DC62F2}">
      <dgm:prSet/>
      <dgm:spPr/>
      <dgm:t>
        <a:bodyPr/>
        <a:lstStyle/>
        <a:p>
          <a:endParaRPr lang="en-US"/>
        </a:p>
      </dgm:t>
    </dgm:pt>
    <dgm:pt modelId="{E818DDE4-F56F-4423-AE4B-B024BD2BF3A4}">
      <dgm:prSet custT="1"/>
      <dgm:spPr/>
      <dgm:t>
        <a:bodyPr/>
        <a:lstStyle/>
        <a:p>
          <a:pPr marL="180975" indent="-123825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1400" dirty="0" smtClean="0"/>
            <a:t>10% a 20% farmacias por provincia: 100-150 farmacias intervención y 100-150 control </a:t>
          </a:r>
          <a:r>
            <a:rPr lang="es-ES_tradnl" sz="1200" i="1" dirty="0" smtClean="0"/>
            <a:t>(P-valor 0.05, Potencia 70% a 80% y diferencia en un medicamento)</a:t>
          </a:r>
          <a:endParaRPr lang="en-US" sz="1200" i="1" dirty="0"/>
        </a:p>
      </dgm:t>
    </dgm:pt>
    <dgm:pt modelId="{E5B1737C-D076-476F-B51D-00D0EDDB4D92}" type="parTrans" cxnId="{78590D50-52F5-4E45-AE2A-90678E04D82F}">
      <dgm:prSet/>
      <dgm:spPr/>
      <dgm:t>
        <a:bodyPr/>
        <a:lstStyle/>
        <a:p>
          <a:endParaRPr lang="en-US"/>
        </a:p>
      </dgm:t>
    </dgm:pt>
    <dgm:pt modelId="{022339BC-52A5-4278-8598-9A4B0C8D3F7B}" type="sibTrans" cxnId="{78590D50-52F5-4E45-AE2A-90678E04D82F}">
      <dgm:prSet/>
      <dgm:spPr/>
      <dgm:t>
        <a:bodyPr/>
        <a:lstStyle/>
        <a:p>
          <a:endParaRPr lang="en-US"/>
        </a:p>
      </dgm:t>
    </dgm:pt>
    <dgm:pt modelId="{09232E0D-5D7A-4A35-A8F4-C6A4E87E598C}">
      <dgm:prSet custT="1"/>
      <dgm:spPr/>
      <dgm:t>
        <a:bodyPr/>
        <a:lstStyle/>
        <a:p>
          <a:pPr marL="180975" marR="0" indent="-12382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1400" dirty="0" smtClean="0"/>
            <a:t>10 pacientes por farmacia (TOTAL: </a:t>
          </a:r>
          <a:r>
            <a:rPr lang="es-ES_tradnl" sz="1400" dirty="0" smtClean="0"/>
            <a:t>-</a:t>
          </a:r>
          <a:r>
            <a:rPr lang="es-ES_tradnl" sz="1400" dirty="0" smtClean="0"/>
            <a:t>1500)</a:t>
          </a:r>
        </a:p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S_tradnl" sz="900" dirty="0" smtClean="0"/>
        </a:p>
      </dgm:t>
    </dgm:pt>
    <dgm:pt modelId="{08079E95-2155-4907-B987-43B5250A2904}" type="parTrans" cxnId="{47186FA2-66F4-46E9-ACFF-9A4C95F7751A}">
      <dgm:prSet/>
      <dgm:spPr/>
      <dgm:t>
        <a:bodyPr/>
        <a:lstStyle/>
        <a:p>
          <a:endParaRPr lang="en-US"/>
        </a:p>
      </dgm:t>
    </dgm:pt>
    <dgm:pt modelId="{EADA2F91-087B-4D19-9035-CB9D739756A3}" type="sibTrans" cxnId="{47186FA2-66F4-46E9-ACFF-9A4C95F7751A}">
      <dgm:prSet/>
      <dgm:spPr/>
      <dgm:t>
        <a:bodyPr/>
        <a:lstStyle/>
        <a:p>
          <a:endParaRPr lang="en-US"/>
        </a:p>
      </dgm:t>
    </dgm:pt>
    <dgm:pt modelId="{317F7CB3-F6A0-4C87-8D53-826E501195A5}">
      <dgm:prSet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dirty="0" smtClean="0"/>
            <a:t>3 a 5 provincias</a:t>
          </a:r>
          <a:endParaRPr lang="en-US" sz="1400" b="1" dirty="0"/>
        </a:p>
      </dgm:t>
    </dgm:pt>
    <dgm:pt modelId="{F35BF7B4-682C-41E1-836D-7E1A9541412D}" type="parTrans" cxnId="{8DC49895-1B93-4897-9FF1-CF63CAD8FBA1}">
      <dgm:prSet/>
      <dgm:spPr/>
      <dgm:t>
        <a:bodyPr/>
        <a:lstStyle/>
        <a:p>
          <a:endParaRPr lang="en-US"/>
        </a:p>
      </dgm:t>
    </dgm:pt>
    <dgm:pt modelId="{0EF07DFA-D1B7-4A2A-AEB3-0BA6F921501A}" type="sibTrans" cxnId="{8DC49895-1B93-4897-9FF1-CF63CAD8FBA1}">
      <dgm:prSet/>
      <dgm:spPr/>
      <dgm:t>
        <a:bodyPr/>
        <a:lstStyle/>
        <a:p>
          <a:endParaRPr lang="en-US"/>
        </a:p>
      </dgm:t>
    </dgm:pt>
    <dgm:pt modelId="{FE27E0D0-4FC9-4159-8881-51256D659C57}">
      <dgm:prSet custT="1"/>
      <dgm:spPr/>
      <dgm:t>
        <a:bodyPr/>
        <a:lstStyle/>
        <a:p>
          <a:pPr algn="l"/>
          <a:r>
            <a:rPr lang="es-ES" sz="2200" b="1" dirty="0" smtClean="0"/>
            <a:t>Objetivos: </a:t>
          </a:r>
          <a:r>
            <a:rPr lang="es-ES" sz="2200" dirty="0" smtClean="0"/>
            <a:t>impacto y programa de implantación</a:t>
          </a:r>
          <a:r>
            <a:rPr lang="es-ES_tradnl" sz="2200" dirty="0" smtClean="0"/>
            <a:t> </a:t>
          </a:r>
        </a:p>
      </dgm:t>
    </dgm:pt>
    <dgm:pt modelId="{055B39D5-4590-4FF8-8986-ACB8528F0FD9}" type="parTrans" cxnId="{392887E2-990C-4073-B651-2E7C44DDFF01}">
      <dgm:prSet/>
      <dgm:spPr/>
      <dgm:t>
        <a:bodyPr/>
        <a:lstStyle/>
        <a:p>
          <a:endParaRPr lang="en-US"/>
        </a:p>
      </dgm:t>
    </dgm:pt>
    <dgm:pt modelId="{CF7ABEEC-7A93-45AA-A27D-FB8313445C51}" type="sibTrans" cxnId="{392887E2-990C-4073-B651-2E7C44DDFF01}">
      <dgm:prSet/>
      <dgm:spPr/>
      <dgm:t>
        <a:bodyPr/>
        <a:lstStyle/>
        <a:p>
          <a:endParaRPr lang="en-US"/>
        </a:p>
      </dgm:t>
    </dgm:pt>
    <dgm:pt modelId="{3624E389-BBD5-47C9-9713-D1A3237A045B}">
      <dgm:prSet phldrT="[Text]" custT="1"/>
      <dgm:spPr/>
      <dgm:t>
        <a:bodyPr/>
        <a:lstStyle/>
        <a:p>
          <a:r>
            <a:rPr lang="es-ES_tradnl" sz="1600" noProof="0" dirty="0" smtClean="0"/>
            <a:t>15 farmacias control</a:t>
          </a:r>
          <a:endParaRPr lang="es-ES_tradnl" sz="1600" noProof="0" dirty="0"/>
        </a:p>
      </dgm:t>
    </dgm:pt>
    <dgm:pt modelId="{B15DBD77-F289-485C-A81E-1A14B80AFC9B}" type="parTrans" cxnId="{535C5B23-269E-4A97-AA50-009013BA532C}">
      <dgm:prSet/>
      <dgm:spPr/>
      <dgm:t>
        <a:bodyPr/>
        <a:lstStyle/>
        <a:p>
          <a:endParaRPr lang="en-US"/>
        </a:p>
      </dgm:t>
    </dgm:pt>
    <dgm:pt modelId="{EB6B7585-A2F1-4A0C-A70E-DAC185F9B705}" type="sibTrans" cxnId="{535C5B23-269E-4A97-AA50-009013BA532C}">
      <dgm:prSet/>
      <dgm:spPr/>
      <dgm:t>
        <a:bodyPr/>
        <a:lstStyle/>
        <a:p>
          <a:endParaRPr lang="en-US"/>
        </a:p>
      </dgm:t>
    </dgm:pt>
    <dgm:pt modelId="{3B92FA1C-1D68-439B-967E-B3C2FA482B86}" type="pres">
      <dgm:prSet presAssocID="{D858B8E0-59EC-41DA-BB7A-CA00F87526B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F9EDFD-B642-4AD3-AC62-7F07B58C3F34}" type="pres">
      <dgm:prSet presAssocID="{069C625C-96DF-48CC-B723-8A70B573D5DC}" presName="compNode" presStyleCnt="0"/>
      <dgm:spPr/>
    </dgm:pt>
    <dgm:pt modelId="{1030ABA4-DDBC-4ADA-8D9D-E218FE9F2A8E}" type="pres">
      <dgm:prSet presAssocID="{069C625C-96DF-48CC-B723-8A70B573D5DC}" presName="aNode" presStyleLbl="bgShp" presStyleIdx="0" presStyleCnt="3"/>
      <dgm:spPr/>
      <dgm:t>
        <a:bodyPr/>
        <a:lstStyle/>
        <a:p>
          <a:endParaRPr lang="en-US"/>
        </a:p>
      </dgm:t>
    </dgm:pt>
    <dgm:pt modelId="{4409862A-D015-4A7C-BBDC-97112A99F050}" type="pres">
      <dgm:prSet presAssocID="{069C625C-96DF-48CC-B723-8A70B573D5DC}" presName="textNode" presStyleLbl="bgShp" presStyleIdx="0" presStyleCnt="3"/>
      <dgm:spPr/>
      <dgm:t>
        <a:bodyPr/>
        <a:lstStyle/>
        <a:p>
          <a:endParaRPr lang="en-US"/>
        </a:p>
      </dgm:t>
    </dgm:pt>
    <dgm:pt modelId="{245C28BB-7ABB-4ED7-84E6-9A910E39134E}" type="pres">
      <dgm:prSet presAssocID="{069C625C-96DF-48CC-B723-8A70B573D5DC}" presName="compChildNode" presStyleCnt="0"/>
      <dgm:spPr/>
    </dgm:pt>
    <dgm:pt modelId="{A476E54D-EA9F-429E-9375-37D9F50B924D}" type="pres">
      <dgm:prSet presAssocID="{069C625C-96DF-48CC-B723-8A70B573D5DC}" presName="theInnerList" presStyleCnt="0"/>
      <dgm:spPr/>
    </dgm:pt>
    <dgm:pt modelId="{0030814F-01AD-4884-8793-DA4ADA72F532}" type="pres">
      <dgm:prSet presAssocID="{B60F3FF4-8DDC-4343-B42D-CB6964066469}" presName="childNode" presStyleLbl="node1" presStyleIdx="0" presStyleCnt="6" custScaleX="121000" custScaleY="2420000" custLinFactNeighborX="157" custLinFactNeighborY="-28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3B288-C7DE-4519-8741-684DCFB7A922}" type="pres">
      <dgm:prSet presAssocID="{B60F3FF4-8DDC-4343-B42D-CB6964066469}" presName="aSpace2" presStyleCnt="0"/>
      <dgm:spPr/>
    </dgm:pt>
    <dgm:pt modelId="{D92E4771-8D3B-4A6E-8346-F066EF5A8435}" type="pres">
      <dgm:prSet presAssocID="{995E5EF3-7FFA-4BF6-8091-A671C2FCD14C}" presName="childNode" presStyleLbl="node1" presStyleIdx="1" presStyleCnt="6" custScaleX="121000" custScaleY="2420000" custLinFactY="200813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CB661-7FDD-4CA7-90A6-3A6BD43E3BB8}" type="pres">
      <dgm:prSet presAssocID="{069C625C-96DF-48CC-B723-8A70B573D5DC}" presName="aSpace" presStyleCnt="0"/>
      <dgm:spPr/>
    </dgm:pt>
    <dgm:pt modelId="{2AA628B6-1637-4494-A518-F306C4FDAB14}" type="pres">
      <dgm:prSet presAssocID="{5881F962-0F0D-40BE-BE0D-211D849012C8}" presName="compNode" presStyleCnt="0"/>
      <dgm:spPr/>
    </dgm:pt>
    <dgm:pt modelId="{F52D80AC-1D32-490C-A1E2-7E86217E3BCE}" type="pres">
      <dgm:prSet presAssocID="{5881F962-0F0D-40BE-BE0D-211D849012C8}" presName="aNode" presStyleLbl="bgShp" presStyleIdx="1" presStyleCnt="3"/>
      <dgm:spPr/>
      <dgm:t>
        <a:bodyPr/>
        <a:lstStyle/>
        <a:p>
          <a:endParaRPr lang="en-US"/>
        </a:p>
      </dgm:t>
    </dgm:pt>
    <dgm:pt modelId="{C476CFEF-DD4C-4FFB-8869-BB981B51D99E}" type="pres">
      <dgm:prSet presAssocID="{5881F962-0F0D-40BE-BE0D-211D849012C8}" presName="textNode" presStyleLbl="bgShp" presStyleIdx="1" presStyleCnt="3"/>
      <dgm:spPr/>
      <dgm:t>
        <a:bodyPr/>
        <a:lstStyle/>
        <a:p>
          <a:endParaRPr lang="en-US"/>
        </a:p>
      </dgm:t>
    </dgm:pt>
    <dgm:pt modelId="{D34D7155-F51A-4B97-935F-934F13ED132D}" type="pres">
      <dgm:prSet presAssocID="{5881F962-0F0D-40BE-BE0D-211D849012C8}" presName="compChildNode" presStyleCnt="0"/>
      <dgm:spPr/>
    </dgm:pt>
    <dgm:pt modelId="{6E4235C9-A7C6-438F-BA3F-C01D1563BCF9}" type="pres">
      <dgm:prSet presAssocID="{5881F962-0F0D-40BE-BE0D-211D849012C8}" presName="theInnerList" presStyleCnt="0"/>
      <dgm:spPr/>
    </dgm:pt>
    <dgm:pt modelId="{58A5A56E-7C5C-4D7C-8946-43E81D0998D3}" type="pres">
      <dgm:prSet presAssocID="{0853CF11-411B-43FD-8F31-15C2B35F65DA}" presName="childNode" presStyleLbl="node1" presStyleIdx="2" presStyleCnt="6" custScaleX="121000" custScaleY="2420000" custLinFactY="-2896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8420B-04A5-4AA6-93FD-7628E73C4B3C}" type="pres">
      <dgm:prSet presAssocID="{0853CF11-411B-43FD-8F31-15C2B35F65DA}" presName="aSpace2" presStyleCnt="0"/>
      <dgm:spPr/>
    </dgm:pt>
    <dgm:pt modelId="{75BC5845-8822-499C-9E23-4DF90F124744}" type="pres">
      <dgm:prSet presAssocID="{97322933-CF58-4342-884E-5B7FC1B74815}" presName="childNode" presStyleLbl="node1" presStyleIdx="3" presStyleCnt="6" custScaleX="121000" custScaleY="2420000" custLinFactY="200813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684D8-A8EA-45F8-9B0F-A1EC3131B768}" type="pres">
      <dgm:prSet presAssocID="{5881F962-0F0D-40BE-BE0D-211D849012C8}" presName="aSpace" presStyleCnt="0"/>
      <dgm:spPr/>
    </dgm:pt>
    <dgm:pt modelId="{4C81CA69-C32F-4557-8240-06BD09DFF01F}" type="pres">
      <dgm:prSet presAssocID="{4B6E33A3-9009-4E1E-99DD-CB6AAEA95529}" presName="compNode" presStyleCnt="0"/>
      <dgm:spPr/>
    </dgm:pt>
    <dgm:pt modelId="{9ACFB8B9-7538-453B-B58C-604BA5CEE22A}" type="pres">
      <dgm:prSet presAssocID="{4B6E33A3-9009-4E1E-99DD-CB6AAEA95529}" presName="aNode" presStyleLbl="bgShp" presStyleIdx="2" presStyleCnt="3"/>
      <dgm:spPr/>
      <dgm:t>
        <a:bodyPr/>
        <a:lstStyle/>
        <a:p>
          <a:endParaRPr lang="en-US"/>
        </a:p>
      </dgm:t>
    </dgm:pt>
    <dgm:pt modelId="{16724243-D9A4-47E5-AE31-CC38D3C5ADE8}" type="pres">
      <dgm:prSet presAssocID="{4B6E33A3-9009-4E1E-99DD-CB6AAEA95529}" presName="textNode" presStyleLbl="bgShp" presStyleIdx="2" presStyleCnt="3"/>
      <dgm:spPr/>
      <dgm:t>
        <a:bodyPr/>
        <a:lstStyle/>
        <a:p>
          <a:endParaRPr lang="en-US"/>
        </a:p>
      </dgm:t>
    </dgm:pt>
    <dgm:pt modelId="{B14FCAB6-4716-42A4-B6DF-7E3CA50D0FBE}" type="pres">
      <dgm:prSet presAssocID="{4B6E33A3-9009-4E1E-99DD-CB6AAEA95529}" presName="compChildNode" presStyleCnt="0"/>
      <dgm:spPr/>
    </dgm:pt>
    <dgm:pt modelId="{BC6EC22B-7994-48F8-BDCC-FF769D2091FA}" type="pres">
      <dgm:prSet presAssocID="{4B6E33A3-9009-4E1E-99DD-CB6AAEA95529}" presName="theInnerList" presStyleCnt="0"/>
      <dgm:spPr/>
    </dgm:pt>
    <dgm:pt modelId="{AED714BC-8B17-41A1-9217-65ED754415CF}" type="pres">
      <dgm:prSet presAssocID="{317F7CB3-F6A0-4C87-8D53-826E501195A5}" presName="childNode" presStyleLbl="node1" presStyleIdx="4" presStyleCnt="6" custScaleX="121000" custScaleY="2420000" custLinFactY="-2896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667FD-4FBF-49DB-97DD-98B1575708DB}" type="pres">
      <dgm:prSet presAssocID="{317F7CB3-F6A0-4C87-8D53-826E501195A5}" presName="aSpace2" presStyleCnt="0"/>
      <dgm:spPr/>
    </dgm:pt>
    <dgm:pt modelId="{8A558B69-3183-41CF-9515-FC4C138D08EE}" type="pres">
      <dgm:prSet presAssocID="{FE27E0D0-4FC9-4159-8881-51256D659C57}" presName="childNode" presStyleLbl="node1" presStyleIdx="5" presStyleCnt="6" custScaleX="121000" custScaleY="2420000" custLinFactY="19221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C94B12-FD78-455B-934A-757C7797F620}" srcId="{069C625C-96DF-48CC-B723-8A70B573D5DC}" destId="{995E5EF3-7FFA-4BF6-8091-A671C2FCD14C}" srcOrd="1" destOrd="0" parTransId="{F49F5D12-E6FE-4389-8748-BDBCFC1F9A57}" sibTransId="{A812AED5-15E4-4159-9C64-646D046E9D3C}"/>
    <dgm:cxn modelId="{05CF0E3A-8C1A-494F-8CAE-AB604FB75FB9}" type="presOf" srcId="{069C625C-96DF-48CC-B723-8A70B573D5DC}" destId="{4409862A-D015-4A7C-BBDC-97112A99F050}" srcOrd="1" destOrd="0" presId="urn:microsoft.com/office/officeart/2005/8/layout/lProcess2"/>
    <dgm:cxn modelId="{CE7D05A4-9580-44FF-8A02-3195F7566AFF}" type="presOf" srcId="{3624E389-BBD5-47C9-9713-D1A3237A045B}" destId="{58A5A56E-7C5C-4D7C-8946-43E81D0998D3}" srcOrd="0" destOrd="2" presId="urn:microsoft.com/office/officeart/2005/8/layout/lProcess2"/>
    <dgm:cxn modelId="{47186FA2-66F4-46E9-ACFF-9A4C95F7751A}" srcId="{317F7CB3-F6A0-4C87-8D53-826E501195A5}" destId="{09232E0D-5D7A-4A35-A8F4-C6A4E87E598C}" srcOrd="1" destOrd="0" parTransId="{08079E95-2155-4907-B987-43B5250A2904}" sibTransId="{EADA2F91-087B-4D19-9035-CB9D739756A3}"/>
    <dgm:cxn modelId="{69FF366A-9876-43DD-A4CA-710646ABB126}" type="presOf" srcId="{FE27E0D0-4FC9-4159-8881-51256D659C57}" destId="{8A558B69-3183-41CF-9515-FC4C138D08EE}" srcOrd="0" destOrd="0" presId="urn:microsoft.com/office/officeart/2005/8/layout/lProcess2"/>
    <dgm:cxn modelId="{2C363C28-CC09-4698-A16B-76B96E6DD96C}" srcId="{5881F962-0F0D-40BE-BE0D-211D849012C8}" destId="{97322933-CF58-4342-884E-5B7FC1B74815}" srcOrd="1" destOrd="0" parTransId="{3A6A809C-82E6-4E9F-B6F1-7FEADDCE004D}" sibTransId="{9943032E-9120-496D-B558-B2AE93AD2F39}"/>
    <dgm:cxn modelId="{21F49E6F-CD53-41DF-A2C2-73DE58EA436C}" type="presOf" srcId="{5881F962-0F0D-40BE-BE0D-211D849012C8}" destId="{F52D80AC-1D32-490C-A1E2-7E86217E3BCE}" srcOrd="0" destOrd="0" presId="urn:microsoft.com/office/officeart/2005/8/layout/lProcess2"/>
    <dgm:cxn modelId="{DF1CF030-E96C-4140-AFEC-B1E2107A32FE}" type="presOf" srcId="{317F7CB3-F6A0-4C87-8D53-826E501195A5}" destId="{AED714BC-8B17-41A1-9217-65ED754415CF}" srcOrd="0" destOrd="0" presId="urn:microsoft.com/office/officeart/2005/8/layout/lProcess2"/>
    <dgm:cxn modelId="{74307005-B156-4749-A9EB-AE16F8DC62F2}" srcId="{0853CF11-411B-43FD-8F31-15C2B35F65DA}" destId="{1F6BF54D-CC5B-4511-893A-33F68ECDC834}" srcOrd="0" destOrd="0" parTransId="{4D6FAE98-FFFF-49DA-9A67-61C585E93A03}" sibTransId="{3A592605-5FA9-4BD8-A9B6-D637A12FC403}"/>
    <dgm:cxn modelId="{8DB2B25A-3C61-45D6-BB75-1C293847A14C}" type="presOf" srcId="{4B6E33A3-9009-4E1E-99DD-CB6AAEA95529}" destId="{16724243-D9A4-47E5-AE31-CC38D3C5ADE8}" srcOrd="1" destOrd="0" presId="urn:microsoft.com/office/officeart/2005/8/layout/lProcess2"/>
    <dgm:cxn modelId="{D2801D07-86FB-4335-B420-3E33582E7939}" type="presOf" srcId="{D858B8E0-59EC-41DA-BB7A-CA00F87526B3}" destId="{3B92FA1C-1D68-439B-967E-B3C2FA482B86}" srcOrd="0" destOrd="0" presId="urn:microsoft.com/office/officeart/2005/8/layout/lProcess2"/>
    <dgm:cxn modelId="{B9049411-4F9E-4A1D-8CEE-BE76877546A7}" type="presOf" srcId="{4B6E33A3-9009-4E1E-99DD-CB6AAEA95529}" destId="{9ACFB8B9-7538-453B-B58C-604BA5CEE22A}" srcOrd="0" destOrd="0" presId="urn:microsoft.com/office/officeart/2005/8/layout/lProcess2"/>
    <dgm:cxn modelId="{78590D50-52F5-4E45-AE2A-90678E04D82F}" srcId="{317F7CB3-F6A0-4C87-8D53-826E501195A5}" destId="{E818DDE4-F56F-4423-AE4B-B024BD2BF3A4}" srcOrd="0" destOrd="0" parTransId="{E5B1737C-D076-476F-B51D-00D0EDDB4D92}" sibTransId="{022339BC-52A5-4278-8598-9A4B0C8D3F7B}"/>
    <dgm:cxn modelId="{6162ABCA-F113-4BB5-BEE3-C6E000F3D378}" srcId="{D858B8E0-59EC-41DA-BB7A-CA00F87526B3}" destId="{5881F962-0F0D-40BE-BE0D-211D849012C8}" srcOrd="1" destOrd="0" parTransId="{B2D121AD-E23A-4281-AD53-6CDFFF408583}" sibTransId="{E9336956-86FD-4141-B21B-B5F8D058D010}"/>
    <dgm:cxn modelId="{B447E9F9-3C13-4285-903D-2E8C99AA50AD}" type="presOf" srcId="{B60F3FF4-8DDC-4343-B42D-CB6964066469}" destId="{0030814F-01AD-4884-8793-DA4ADA72F532}" srcOrd="0" destOrd="0" presId="urn:microsoft.com/office/officeart/2005/8/layout/lProcess2"/>
    <dgm:cxn modelId="{535C5B23-269E-4A97-AA50-009013BA532C}" srcId="{0853CF11-411B-43FD-8F31-15C2B35F65DA}" destId="{3624E389-BBD5-47C9-9713-D1A3237A045B}" srcOrd="1" destOrd="0" parTransId="{B15DBD77-F289-485C-A81E-1A14B80AFC9B}" sibTransId="{EB6B7585-A2F1-4A0C-A70E-DAC185F9B705}"/>
    <dgm:cxn modelId="{7D72CAAC-4531-4A83-A71D-DFDF655AC788}" srcId="{5881F962-0F0D-40BE-BE0D-211D849012C8}" destId="{0853CF11-411B-43FD-8F31-15C2B35F65DA}" srcOrd="0" destOrd="0" parTransId="{B71A6196-2083-43D0-BBA2-9849C751AF00}" sibTransId="{13110ABA-76BC-416C-8F40-B9300EBA7218}"/>
    <dgm:cxn modelId="{C760DA25-1753-40B5-A9D3-3BB14EBF1F59}" type="presOf" srcId="{0B9C39E6-9F0D-4A18-8394-A97D8192A1C0}" destId="{0030814F-01AD-4884-8793-DA4ADA72F532}" srcOrd="0" destOrd="1" presId="urn:microsoft.com/office/officeart/2005/8/layout/lProcess2"/>
    <dgm:cxn modelId="{08F00C94-4268-4D4A-BFC0-979E6062EE47}" srcId="{B60F3FF4-8DDC-4343-B42D-CB6964066469}" destId="{0B9C39E6-9F0D-4A18-8394-A97D8192A1C0}" srcOrd="0" destOrd="0" parTransId="{352DD735-35D7-467D-9F87-1B73041BC5BA}" sibTransId="{01C94562-32C9-4685-A13D-55DE6E96167F}"/>
    <dgm:cxn modelId="{70E08CE6-4047-4034-8067-B2C5B2242842}" srcId="{D858B8E0-59EC-41DA-BB7A-CA00F87526B3}" destId="{069C625C-96DF-48CC-B723-8A70B573D5DC}" srcOrd="0" destOrd="0" parTransId="{0790CA04-2365-4179-93C1-BCA5DC74AC77}" sibTransId="{BE987273-CDFB-4FCA-822D-12A50BB320BA}"/>
    <dgm:cxn modelId="{76B96EAE-7D50-4AF8-98A9-1914EC102370}" type="presOf" srcId="{995E5EF3-7FFA-4BF6-8091-A671C2FCD14C}" destId="{D92E4771-8D3B-4A6E-8346-F066EF5A8435}" srcOrd="0" destOrd="0" presId="urn:microsoft.com/office/officeart/2005/8/layout/lProcess2"/>
    <dgm:cxn modelId="{8DC49895-1B93-4897-9FF1-CF63CAD8FBA1}" srcId="{4B6E33A3-9009-4E1E-99DD-CB6AAEA95529}" destId="{317F7CB3-F6A0-4C87-8D53-826E501195A5}" srcOrd="0" destOrd="0" parTransId="{F35BF7B4-682C-41E1-836D-7E1A9541412D}" sibTransId="{0EF07DFA-D1B7-4A2A-AEB3-0BA6F921501A}"/>
    <dgm:cxn modelId="{392887E2-990C-4073-B651-2E7C44DDFF01}" srcId="{4B6E33A3-9009-4E1E-99DD-CB6AAEA95529}" destId="{FE27E0D0-4FC9-4159-8881-51256D659C57}" srcOrd="1" destOrd="0" parTransId="{055B39D5-4590-4FF8-8986-ACB8528F0FD9}" sibTransId="{CF7ABEEC-7A93-45AA-A27D-FB8313445C51}"/>
    <dgm:cxn modelId="{AAE837FA-ED3C-4A8B-8EDE-9FDC71FDDFBF}" type="presOf" srcId="{1F6BF54D-CC5B-4511-893A-33F68ECDC834}" destId="{58A5A56E-7C5C-4D7C-8946-43E81D0998D3}" srcOrd="0" destOrd="1" presId="urn:microsoft.com/office/officeart/2005/8/layout/lProcess2"/>
    <dgm:cxn modelId="{408FE00E-6C91-4FCA-85AC-664487846489}" type="presOf" srcId="{0853CF11-411B-43FD-8F31-15C2B35F65DA}" destId="{58A5A56E-7C5C-4D7C-8946-43E81D0998D3}" srcOrd="0" destOrd="0" presId="urn:microsoft.com/office/officeart/2005/8/layout/lProcess2"/>
    <dgm:cxn modelId="{3AF8D912-0626-4D8A-B5F5-0B1944ED583E}" srcId="{069C625C-96DF-48CC-B723-8A70B573D5DC}" destId="{B60F3FF4-8DDC-4343-B42D-CB6964066469}" srcOrd="0" destOrd="0" parTransId="{E3BA3667-A959-4DC5-A8CA-21B7CD6A5D52}" sibTransId="{2E8A36F9-BBB6-46E7-9BCD-1DEEA18BF35D}"/>
    <dgm:cxn modelId="{9DE9CEEF-BC95-4D64-8480-43FD01775208}" type="presOf" srcId="{09232E0D-5D7A-4A35-A8F4-C6A4E87E598C}" destId="{AED714BC-8B17-41A1-9217-65ED754415CF}" srcOrd="0" destOrd="2" presId="urn:microsoft.com/office/officeart/2005/8/layout/lProcess2"/>
    <dgm:cxn modelId="{25CBBF2F-8C13-4F19-B6C6-E5EA1D9600DE}" type="presOf" srcId="{97322933-CF58-4342-884E-5B7FC1B74815}" destId="{75BC5845-8822-499C-9E23-4DF90F124744}" srcOrd="0" destOrd="0" presId="urn:microsoft.com/office/officeart/2005/8/layout/lProcess2"/>
    <dgm:cxn modelId="{A721FDBE-BA58-40D1-A47A-F72B6FC8BC59}" type="presOf" srcId="{069C625C-96DF-48CC-B723-8A70B573D5DC}" destId="{1030ABA4-DDBC-4ADA-8D9D-E218FE9F2A8E}" srcOrd="0" destOrd="0" presId="urn:microsoft.com/office/officeart/2005/8/layout/lProcess2"/>
    <dgm:cxn modelId="{3490DA2F-7116-4393-8447-4F8B6AA05EBD}" type="presOf" srcId="{5881F962-0F0D-40BE-BE0D-211D849012C8}" destId="{C476CFEF-DD4C-4FFB-8869-BB981B51D99E}" srcOrd="1" destOrd="0" presId="urn:microsoft.com/office/officeart/2005/8/layout/lProcess2"/>
    <dgm:cxn modelId="{B00C7FED-D9F8-48C1-9B36-40D86930440D}" srcId="{D858B8E0-59EC-41DA-BB7A-CA00F87526B3}" destId="{4B6E33A3-9009-4E1E-99DD-CB6AAEA95529}" srcOrd="2" destOrd="0" parTransId="{017F54DC-E936-4D29-B62D-7A79F350FD08}" sibTransId="{DAD60291-9637-42C1-85D4-7FE58A31402B}"/>
    <dgm:cxn modelId="{65C293E7-C902-48A0-A2FE-AF1D5B8EC491}" type="presOf" srcId="{E818DDE4-F56F-4423-AE4B-B024BD2BF3A4}" destId="{AED714BC-8B17-41A1-9217-65ED754415CF}" srcOrd="0" destOrd="1" presId="urn:microsoft.com/office/officeart/2005/8/layout/lProcess2"/>
    <dgm:cxn modelId="{02DE861A-46BB-4B98-9552-D44C5F133B6A}" type="presParOf" srcId="{3B92FA1C-1D68-439B-967E-B3C2FA482B86}" destId="{28F9EDFD-B642-4AD3-AC62-7F07B58C3F34}" srcOrd="0" destOrd="0" presId="urn:microsoft.com/office/officeart/2005/8/layout/lProcess2"/>
    <dgm:cxn modelId="{31792FB3-2788-473D-B7D2-61CF15E18F1E}" type="presParOf" srcId="{28F9EDFD-B642-4AD3-AC62-7F07B58C3F34}" destId="{1030ABA4-DDBC-4ADA-8D9D-E218FE9F2A8E}" srcOrd="0" destOrd="0" presId="urn:microsoft.com/office/officeart/2005/8/layout/lProcess2"/>
    <dgm:cxn modelId="{CB97C392-1ACD-4D55-AB6A-A9B0A92B7428}" type="presParOf" srcId="{28F9EDFD-B642-4AD3-AC62-7F07B58C3F34}" destId="{4409862A-D015-4A7C-BBDC-97112A99F050}" srcOrd="1" destOrd="0" presId="urn:microsoft.com/office/officeart/2005/8/layout/lProcess2"/>
    <dgm:cxn modelId="{FD35617D-B1DD-4C09-ADDF-E539BA9A4FE8}" type="presParOf" srcId="{28F9EDFD-B642-4AD3-AC62-7F07B58C3F34}" destId="{245C28BB-7ABB-4ED7-84E6-9A910E39134E}" srcOrd="2" destOrd="0" presId="urn:microsoft.com/office/officeart/2005/8/layout/lProcess2"/>
    <dgm:cxn modelId="{2324A5DF-1188-48F8-A7D7-DCDEAE12E063}" type="presParOf" srcId="{245C28BB-7ABB-4ED7-84E6-9A910E39134E}" destId="{A476E54D-EA9F-429E-9375-37D9F50B924D}" srcOrd="0" destOrd="0" presId="urn:microsoft.com/office/officeart/2005/8/layout/lProcess2"/>
    <dgm:cxn modelId="{6C6E24DA-EB99-4760-8E84-FBCD8BFC36C6}" type="presParOf" srcId="{A476E54D-EA9F-429E-9375-37D9F50B924D}" destId="{0030814F-01AD-4884-8793-DA4ADA72F532}" srcOrd="0" destOrd="0" presId="urn:microsoft.com/office/officeart/2005/8/layout/lProcess2"/>
    <dgm:cxn modelId="{36C74F44-C218-4AC9-A84E-F1EF908C129A}" type="presParOf" srcId="{A476E54D-EA9F-429E-9375-37D9F50B924D}" destId="{6973B288-C7DE-4519-8741-684DCFB7A922}" srcOrd="1" destOrd="0" presId="urn:microsoft.com/office/officeart/2005/8/layout/lProcess2"/>
    <dgm:cxn modelId="{3E537B5D-1717-4E02-804F-8D463EBCDCD5}" type="presParOf" srcId="{A476E54D-EA9F-429E-9375-37D9F50B924D}" destId="{D92E4771-8D3B-4A6E-8346-F066EF5A8435}" srcOrd="2" destOrd="0" presId="urn:microsoft.com/office/officeart/2005/8/layout/lProcess2"/>
    <dgm:cxn modelId="{A0D77BF0-0D09-4182-AAA9-12B49339061A}" type="presParOf" srcId="{3B92FA1C-1D68-439B-967E-B3C2FA482B86}" destId="{931CB661-7FDD-4CA7-90A6-3A6BD43E3BB8}" srcOrd="1" destOrd="0" presId="urn:microsoft.com/office/officeart/2005/8/layout/lProcess2"/>
    <dgm:cxn modelId="{A94B8F47-8531-40F6-AF8E-0396E17A66CA}" type="presParOf" srcId="{3B92FA1C-1D68-439B-967E-B3C2FA482B86}" destId="{2AA628B6-1637-4494-A518-F306C4FDAB14}" srcOrd="2" destOrd="0" presId="urn:microsoft.com/office/officeart/2005/8/layout/lProcess2"/>
    <dgm:cxn modelId="{7EC3F21F-6D92-4439-AFF4-F2DC33D17A8D}" type="presParOf" srcId="{2AA628B6-1637-4494-A518-F306C4FDAB14}" destId="{F52D80AC-1D32-490C-A1E2-7E86217E3BCE}" srcOrd="0" destOrd="0" presId="urn:microsoft.com/office/officeart/2005/8/layout/lProcess2"/>
    <dgm:cxn modelId="{41415AAC-5813-4924-9E83-74176458CB87}" type="presParOf" srcId="{2AA628B6-1637-4494-A518-F306C4FDAB14}" destId="{C476CFEF-DD4C-4FFB-8869-BB981B51D99E}" srcOrd="1" destOrd="0" presId="urn:microsoft.com/office/officeart/2005/8/layout/lProcess2"/>
    <dgm:cxn modelId="{782084C9-31F5-40ED-8FC4-FC260780B92B}" type="presParOf" srcId="{2AA628B6-1637-4494-A518-F306C4FDAB14}" destId="{D34D7155-F51A-4B97-935F-934F13ED132D}" srcOrd="2" destOrd="0" presId="urn:microsoft.com/office/officeart/2005/8/layout/lProcess2"/>
    <dgm:cxn modelId="{31958B05-5080-4AA9-8FF8-469EAD3AF29F}" type="presParOf" srcId="{D34D7155-F51A-4B97-935F-934F13ED132D}" destId="{6E4235C9-A7C6-438F-BA3F-C01D1563BCF9}" srcOrd="0" destOrd="0" presId="urn:microsoft.com/office/officeart/2005/8/layout/lProcess2"/>
    <dgm:cxn modelId="{3394B2BE-A5CA-486A-BF57-C72A84005651}" type="presParOf" srcId="{6E4235C9-A7C6-438F-BA3F-C01D1563BCF9}" destId="{58A5A56E-7C5C-4D7C-8946-43E81D0998D3}" srcOrd="0" destOrd="0" presId="urn:microsoft.com/office/officeart/2005/8/layout/lProcess2"/>
    <dgm:cxn modelId="{C406EC54-1100-4DFC-A645-DD14ED786642}" type="presParOf" srcId="{6E4235C9-A7C6-438F-BA3F-C01D1563BCF9}" destId="{E3C8420B-04A5-4AA6-93FD-7628E73C4B3C}" srcOrd="1" destOrd="0" presId="urn:microsoft.com/office/officeart/2005/8/layout/lProcess2"/>
    <dgm:cxn modelId="{9F134678-6A9A-4F54-8B50-04B561F860BB}" type="presParOf" srcId="{6E4235C9-A7C6-438F-BA3F-C01D1563BCF9}" destId="{75BC5845-8822-499C-9E23-4DF90F124744}" srcOrd="2" destOrd="0" presId="urn:microsoft.com/office/officeart/2005/8/layout/lProcess2"/>
    <dgm:cxn modelId="{8C5BB735-2A65-44EE-A59F-F958B14B0978}" type="presParOf" srcId="{3B92FA1C-1D68-439B-967E-B3C2FA482B86}" destId="{C65684D8-A8EA-45F8-9B0F-A1EC3131B768}" srcOrd="3" destOrd="0" presId="urn:microsoft.com/office/officeart/2005/8/layout/lProcess2"/>
    <dgm:cxn modelId="{1024ABDC-CA85-4CFC-BE38-733644423340}" type="presParOf" srcId="{3B92FA1C-1D68-439B-967E-B3C2FA482B86}" destId="{4C81CA69-C32F-4557-8240-06BD09DFF01F}" srcOrd="4" destOrd="0" presId="urn:microsoft.com/office/officeart/2005/8/layout/lProcess2"/>
    <dgm:cxn modelId="{CB08CFF1-95C2-4B3F-AF21-589E45A54175}" type="presParOf" srcId="{4C81CA69-C32F-4557-8240-06BD09DFF01F}" destId="{9ACFB8B9-7538-453B-B58C-604BA5CEE22A}" srcOrd="0" destOrd="0" presId="urn:microsoft.com/office/officeart/2005/8/layout/lProcess2"/>
    <dgm:cxn modelId="{E02320D1-4ACE-480F-9C73-54DBD7BCFE58}" type="presParOf" srcId="{4C81CA69-C32F-4557-8240-06BD09DFF01F}" destId="{16724243-D9A4-47E5-AE31-CC38D3C5ADE8}" srcOrd="1" destOrd="0" presId="urn:microsoft.com/office/officeart/2005/8/layout/lProcess2"/>
    <dgm:cxn modelId="{A3B8C04F-9DD1-486C-86E8-0501736646CE}" type="presParOf" srcId="{4C81CA69-C32F-4557-8240-06BD09DFF01F}" destId="{B14FCAB6-4716-42A4-B6DF-7E3CA50D0FBE}" srcOrd="2" destOrd="0" presId="urn:microsoft.com/office/officeart/2005/8/layout/lProcess2"/>
    <dgm:cxn modelId="{DA68A0B2-097A-4760-BC78-8FE87652E948}" type="presParOf" srcId="{B14FCAB6-4716-42A4-B6DF-7E3CA50D0FBE}" destId="{BC6EC22B-7994-48F8-BDCC-FF769D2091FA}" srcOrd="0" destOrd="0" presId="urn:microsoft.com/office/officeart/2005/8/layout/lProcess2"/>
    <dgm:cxn modelId="{C131E10C-BA75-436F-931E-E4CDB5E77C3A}" type="presParOf" srcId="{BC6EC22B-7994-48F8-BDCC-FF769D2091FA}" destId="{AED714BC-8B17-41A1-9217-65ED754415CF}" srcOrd="0" destOrd="0" presId="urn:microsoft.com/office/officeart/2005/8/layout/lProcess2"/>
    <dgm:cxn modelId="{7C8E349C-A029-45D2-B2D2-86E932EBDDD2}" type="presParOf" srcId="{BC6EC22B-7994-48F8-BDCC-FF769D2091FA}" destId="{7B8667FD-4FBF-49DB-97DD-98B1575708DB}" srcOrd="1" destOrd="0" presId="urn:microsoft.com/office/officeart/2005/8/layout/lProcess2"/>
    <dgm:cxn modelId="{3BE59DC0-7966-4EBF-9598-1F56FB4162AA}" type="presParOf" srcId="{BC6EC22B-7994-48F8-BDCC-FF769D2091FA}" destId="{8A558B69-3183-41CF-9515-FC4C138D08EE}" srcOrd="2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BB68A9-54D9-4DD5-8CB6-D1812E8A1ACF}">
      <dsp:nvSpPr>
        <dsp:cNvPr id="0" name=""/>
        <dsp:cNvSpPr/>
      </dsp:nvSpPr>
      <dsp:spPr>
        <a:xfrm>
          <a:off x="357193" y="2666"/>
          <a:ext cx="2802125" cy="20820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smtClean="0"/>
            <a:t>PROYECTOS ORIENTADOS A LA EVALUACIÓN DEL IMPACTO DE ESOS SERVICIOS</a:t>
          </a:r>
          <a:endParaRPr lang="en-US" sz="1800" kern="1200" dirty="0"/>
        </a:p>
      </dsp:txBody>
      <dsp:txXfrm>
        <a:off x="357193" y="2666"/>
        <a:ext cx="2802125" cy="2082002"/>
      </dsp:txXfrm>
    </dsp:sp>
    <dsp:sp modelId="{2C8CA990-0936-4910-8213-13073457C3CA}">
      <dsp:nvSpPr>
        <dsp:cNvPr id="0" name=""/>
        <dsp:cNvSpPr/>
      </dsp:nvSpPr>
      <dsp:spPr>
        <a:xfrm>
          <a:off x="1154475" y="2253727"/>
          <a:ext cx="1207561" cy="1207561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154475" y="2253727"/>
        <a:ext cx="1207561" cy="1207561"/>
      </dsp:txXfrm>
    </dsp:sp>
    <dsp:sp modelId="{5CAAA796-278C-402D-B9DB-B816508FB627}">
      <dsp:nvSpPr>
        <dsp:cNvPr id="0" name=""/>
        <dsp:cNvSpPr/>
      </dsp:nvSpPr>
      <dsp:spPr>
        <a:xfrm>
          <a:off x="357193" y="3630347"/>
          <a:ext cx="2802125" cy="2082002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smtClean="0"/>
            <a:t>COLABORACIÓN CON EL CONSEJO, LOS COF Y UNIVERSIDADES</a:t>
          </a:r>
          <a:endParaRPr lang="en-US" sz="1800" kern="1200" dirty="0"/>
        </a:p>
      </dsp:txBody>
      <dsp:txXfrm>
        <a:off x="357193" y="3630347"/>
        <a:ext cx="2802125" cy="2082002"/>
      </dsp:txXfrm>
    </dsp:sp>
    <dsp:sp modelId="{7AD9E8E8-78A1-4EC0-92A0-86346D6E18B2}">
      <dsp:nvSpPr>
        <dsp:cNvPr id="0" name=""/>
        <dsp:cNvSpPr/>
      </dsp:nvSpPr>
      <dsp:spPr>
        <a:xfrm>
          <a:off x="3471619" y="2470255"/>
          <a:ext cx="662076" cy="774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3471619" y="2470255"/>
        <a:ext cx="662076" cy="774504"/>
      </dsp:txXfrm>
    </dsp:sp>
    <dsp:sp modelId="{53A2DDCF-273F-4B58-BA0E-9BAFC13FD14A}">
      <dsp:nvSpPr>
        <dsp:cNvPr id="0" name=""/>
        <dsp:cNvSpPr/>
      </dsp:nvSpPr>
      <dsp:spPr>
        <a:xfrm>
          <a:off x="4408520" y="775505"/>
          <a:ext cx="4164004" cy="4164004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IMPACTO DEL SEGUIMIENTO </a:t>
          </a:r>
          <a:r>
            <a:rPr lang="es-ES" sz="2800" b="1" kern="1200" dirty="0" err="1" smtClean="0"/>
            <a:t>FARMACO</a:t>
          </a:r>
          <a:r>
            <a:rPr lang="es-ES" sz="2800" b="1" kern="1200" dirty="0" smtClean="0"/>
            <a:t>-TERAPÉUTICO (SFT) EN MAYORES POLIMEDICADOS EN ESPAÑA</a:t>
          </a:r>
          <a:endParaRPr lang="en-US" sz="2800" kern="1200" dirty="0"/>
        </a:p>
      </dsp:txBody>
      <dsp:txXfrm>
        <a:off x="4408520" y="775505"/>
        <a:ext cx="4164004" cy="41640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2021B7-2388-4E33-B895-01759283E66A}">
      <dsp:nvSpPr>
        <dsp:cNvPr id="0" name=""/>
        <dsp:cNvSpPr/>
      </dsp:nvSpPr>
      <dsp:spPr>
        <a:xfrm>
          <a:off x="0" y="0"/>
          <a:ext cx="8501122" cy="1435903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400" kern="1200" dirty="0" err="1" smtClean="0"/>
            <a:t>OBJETIVOS</a:t>
          </a:r>
          <a:r>
            <a:rPr lang="en-AU" sz="6400" kern="1200" dirty="0" smtClean="0"/>
            <a:t> </a:t>
          </a:r>
          <a:r>
            <a:rPr lang="en-AU" sz="6400" kern="1200" dirty="0" err="1" smtClean="0"/>
            <a:t>PRINCIPALES</a:t>
          </a:r>
          <a:endParaRPr lang="en-US" sz="6400" kern="1200" dirty="0"/>
        </a:p>
      </dsp:txBody>
      <dsp:txXfrm>
        <a:off x="0" y="0"/>
        <a:ext cx="8501122" cy="1435903"/>
      </dsp:txXfrm>
    </dsp:sp>
    <dsp:sp modelId="{AAD8732C-03F0-4058-B4A1-244A98C173A6}">
      <dsp:nvSpPr>
        <dsp:cNvPr id="0" name=""/>
        <dsp:cNvSpPr/>
      </dsp:nvSpPr>
      <dsp:spPr>
        <a:xfrm>
          <a:off x="0" y="1435903"/>
          <a:ext cx="2125280" cy="30153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Determinar el impacto del SFT en el </a:t>
          </a:r>
          <a:r>
            <a:rPr lang="es-ES_tradnl" sz="2200" b="1" kern="1200" dirty="0" smtClean="0"/>
            <a:t>número de medicamentos </a:t>
          </a:r>
          <a:r>
            <a:rPr lang="es-ES_tradnl" sz="2200" kern="1200" dirty="0" smtClean="0"/>
            <a:t>que utilizan los pacientes mayores polimedicados.</a:t>
          </a:r>
          <a:endParaRPr lang="en-US" sz="2200" kern="1200" dirty="0"/>
        </a:p>
      </dsp:txBody>
      <dsp:txXfrm>
        <a:off x="0" y="1435903"/>
        <a:ext cx="2125280" cy="3015397"/>
      </dsp:txXfrm>
    </dsp:sp>
    <dsp:sp modelId="{F0BA4CA0-0C25-422E-82FE-E3CA27DBE3E3}">
      <dsp:nvSpPr>
        <dsp:cNvPr id="0" name=""/>
        <dsp:cNvSpPr/>
      </dsp:nvSpPr>
      <dsp:spPr>
        <a:xfrm>
          <a:off x="2125280" y="1435903"/>
          <a:ext cx="2125280" cy="3015397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Determinar el impacto del SFT en </a:t>
          </a:r>
          <a:r>
            <a:rPr lang="es-ES_tradnl" sz="2200" b="1" kern="1200" dirty="0" smtClean="0"/>
            <a:t>el control de los problemas de salud</a:t>
          </a:r>
          <a:r>
            <a:rPr lang="es-ES_tradnl" sz="2200" kern="1200" dirty="0" smtClean="0"/>
            <a:t> de los pacientes mayores polimedicados. </a:t>
          </a:r>
          <a:endParaRPr lang="en-US" sz="2200" kern="1200" dirty="0"/>
        </a:p>
      </dsp:txBody>
      <dsp:txXfrm>
        <a:off x="2125280" y="1435903"/>
        <a:ext cx="2125280" cy="3015397"/>
      </dsp:txXfrm>
    </dsp:sp>
    <dsp:sp modelId="{0E7BCF5C-2194-4FF1-9EF9-6B1DA928175E}">
      <dsp:nvSpPr>
        <dsp:cNvPr id="0" name=""/>
        <dsp:cNvSpPr/>
      </dsp:nvSpPr>
      <dsp:spPr>
        <a:xfrm>
          <a:off x="4250560" y="1435903"/>
          <a:ext cx="2125280" cy="3015397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Determinar el impacto del SFT en </a:t>
          </a:r>
          <a:r>
            <a:rPr lang="es-ES_tradnl" sz="2200" b="1" kern="1200" dirty="0" smtClean="0"/>
            <a:t>la identificación y resolución de los PRM y RNM.</a:t>
          </a:r>
          <a:endParaRPr lang="en-US" sz="2200" b="1" kern="1200" dirty="0"/>
        </a:p>
      </dsp:txBody>
      <dsp:txXfrm>
        <a:off x="4250560" y="1435903"/>
        <a:ext cx="2125280" cy="3015397"/>
      </dsp:txXfrm>
    </dsp:sp>
    <dsp:sp modelId="{FBAED9B0-7FA1-47D1-8879-D987D65F73EE}">
      <dsp:nvSpPr>
        <dsp:cNvPr id="0" name=""/>
        <dsp:cNvSpPr/>
      </dsp:nvSpPr>
      <dsp:spPr>
        <a:xfrm>
          <a:off x="6375841" y="1435903"/>
          <a:ext cx="2125280" cy="3015397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Determinar el </a:t>
          </a:r>
          <a:r>
            <a:rPr lang="es-ES_tradnl" sz="2200" b="1" kern="1200" dirty="0" smtClean="0"/>
            <a:t>coste-efectividad</a:t>
          </a:r>
          <a:r>
            <a:rPr lang="es-ES_tradnl" sz="2200" kern="1200" dirty="0" smtClean="0"/>
            <a:t> del SFT realizado en la farmacia comunitaria y el impacto en resultados humanísticos. </a:t>
          </a:r>
          <a:endParaRPr lang="es-ES" sz="2200" kern="1200" dirty="0" smtClean="0"/>
        </a:p>
      </dsp:txBody>
      <dsp:txXfrm>
        <a:off x="6375841" y="1435903"/>
        <a:ext cx="2125280" cy="3015397"/>
      </dsp:txXfrm>
    </dsp:sp>
    <dsp:sp modelId="{D62B09FA-1F1D-4CEC-B27A-ED6322789171}">
      <dsp:nvSpPr>
        <dsp:cNvPr id="0" name=""/>
        <dsp:cNvSpPr/>
      </dsp:nvSpPr>
      <dsp:spPr>
        <a:xfrm>
          <a:off x="0" y="4451301"/>
          <a:ext cx="8501122" cy="335044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30ABA4-DDBC-4ADA-8D9D-E218FE9F2A8E}">
      <dsp:nvSpPr>
        <dsp:cNvPr id="0" name=""/>
        <dsp:cNvSpPr/>
      </dsp:nvSpPr>
      <dsp:spPr>
        <a:xfrm>
          <a:off x="1081" y="0"/>
          <a:ext cx="2811465" cy="55007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kern="1200" noProof="0" dirty="0" smtClean="0"/>
            <a:t>Pre Pilotos</a:t>
          </a:r>
          <a:endParaRPr lang="es-ES_tradnl" sz="3000" kern="1200" noProof="0" dirty="0"/>
        </a:p>
      </dsp:txBody>
      <dsp:txXfrm>
        <a:off x="1081" y="0"/>
        <a:ext cx="2811465" cy="1650217"/>
      </dsp:txXfrm>
    </dsp:sp>
    <dsp:sp modelId="{0030814F-01AD-4884-8793-DA4ADA72F532}">
      <dsp:nvSpPr>
        <dsp:cNvPr id="0" name=""/>
        <dsp:cNvSpPr/>
      </dsp:nvSpPr>
      <dsp:spPr>
        <a:xfrm>
          <a:off x="49595" y="1649276"/>
          <a:ext cx="2721498" cy="17797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noProof="0" dirty="0" smtClean="0"/>
            <a:t>Granada y Murcia</a:t>
          </a:r>
          <a:endParaRPr lang="es-ES_tradnl" sz="2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noProof="0" dirty="0" smtClean="0"/>
            <a:t>30 farmacias</a:t>
          </a:r>
          <a:endParaRPr lang="es-ES_tradnl" sz="1800" kern="1200" noProof="0" dirty="0"/>
        </a:p>
      </dsp:txBody>
      <dsp:txXfrm>
        <a:off x="49595" y="1649276"/>
        <a:ext cx="2721498" cy="1779748"/>
      </dsp:txXfrm>
    </dsp:sp>
    <dsp:sp modelId="{D92E4771-8D3B-4A6E-8346-F066EF5A8435}">
      <dsp:nvSpPr>
        <dsp:cNvPr id="0" name=""/>
        <dsp:cNvSpPr/>
      </dsp:nvSpPr>
      <dsp:spPr>
        <a:xfrm>
          <a:off x="46064" y="3625238"/>
          <a:ext cx="2721498" cy="17797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b="1" kern="1200" noProof="0" dirty="0" smtClean="0"/>
            <a:t>Objetivos: </a:t>
          </a:r>
          <a:r>
            <a:rPr lang="es-ES_tradnl" sz="2200" kern="1200" noProof="0" dirty="0" smtClean="0"/>
            <a:t>experiencia, sistemas, proceso y material</a:t>
          </a:r>
          <a:endParaRPr lang="es-ES_tradnl" sz="2200" kern="1200" noProof="0" dirty="0"/>
        </a:p>
      </dsp:txBody>
      <dsp:txXfrm>
        <a:off x="46064" y="3625238"/>
        <a:ext cx="2721498" cy="1779748"/>
      </dsp:txXfrm>
    </dsp:sp>
    <dsp:sp modelId="{F52D80AC-1D32-490C-A1E2-7E86217E3BCE}">
      <dsp:nvSpPr>
        <dsp:cNvPr id="0" name=""/>
        <dsp:cNvSpPr/>
      </dsp:nvSpPr>
      <dsp:spPr>
        <a:xfrm>
          <a:off x="3023407" y="0"/>
          <a:ext cx="2811465" cy="55007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Piloto </a:t>
          </a:r>
          <a:endParaRPr lang="en-US" sz="3000" kern="1200" dirty="0"/>
        </a:p>
      </dsp:txBody>
      <dsp:txXfrm>
        <a:off x="3023407" y="0"/>
        <a:ext cx="2811465" cy="1650217"/>
      </dsp:txXfrm>
    </dsp:sp>
    <dsp:sp modelId="{58A5A56E-7C5C-4D7C-8946-43E81D0998D3}">
      <dsp:nvSpPr>
        <dsp:cNvPr id="0" name=""/>
        <dsp:cNvSpPr/>
      </dsp:nvSpPr>
      <dsp:spPr>
        <a:xfrm>
          <a:off x="3068390" y="1619932"/>
          <a:ext cx="2721498" cy="17797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noProof="0" dirty="0" smtClean="0"/>
            <a:t>Cádiz</a:t>
          </a:r>
          <a:endParaRPr lang="es-ES_tradnl" sz="28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noProof="0" dirty="0" smtClean="0"/>
            <a:t>15 farmacias intervención</a:t>
          </a:r>
          <a:endParaRPr lang="es-ES_tradnl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noProof="0" dirty="0" smtClean="0"/>
            <a:t>15 farmacias control</a:t>
          </a:r>
          <a:endParaRPr lang="es-ES_tradnl" sz="1600" kern="1200" noProof="0" dirty="0"/>
        </a:p>
      </dsp:txBody>
      <dsp:txXfrm>
        <a:off x="3068390" y="1619932"/>
        <a:ext cx="2721498" cy="1779748"/>
      </dsp:txXfrm>
    </dsp:sp>
    <dsp:sp modelId="{75BC5845-8822-499C-9E23-4DF90F124744}">
      <dsp:nvSpPr>
        <dsp:cNvPr id="0" name=""/>
        <dsp:cNvSpPr/>
      </dsp:nvSpPr>
      <dsp:spPr>
        <a:xfrm>
          <a:off x="3068390" y="3625238"/>
          <a:ext cx="2721498" cy="17797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Objetivos: </a:t>
          </a:r>
          <a:r>
            <a:rPr lang="es-ES" sz="1600" kern="1200" dirty="0" smtClean="0"/>
            <a:t>experiencia, sistemas, proceso, material, base de datos, estadística, resultados preliminares para estimar la muestra</a:t>
          </a:r>
          <a:endParaRPr lang="en-US" sz="1600" kern="1200" dirty="0"/>
        </a:p>
      </dsp:txBody>
      <dsp:txXfrm>
        <a:off x="3068390" y="3625238"/>
        <a:ext cx="2721498" cy="1779748"/>
      </dsp:txXfrm>
    </dsp:sp>
    <dsp:sp modelId="{9ACFB8B9-7538-453B-B58C-604BA5CEE22A}">
      <dsp:nvSpPr>
        <dsp:cNvPr id="0" name=""/>
        <dsp:cNvSpPr/>
      </dsp:nvSpPr>
      <dsp:spPr>
        <a:xfrm>
          <a:off x="6045732" y="0"/>
          <a:ext cx="2811465" cy="55007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kern="1200" dirty="0" smtClean="0"/>
            <a:t>Estudio principal</a:t>
          </a:r>
          <a:endParaRPr lang="en-US" sz="3000" kern="1200" dirty="0"/>
        </a:p>
      </dsp:txBody>
      <dsp:txXfrm>
        <a:off x="6045732" y="0"/>
        <a:ext cx="2811465" cy="1650217"/>
      </dsp:txXfrm>
    </dsp:sp>
    <dsp:sp modelId="{AED714BC-8B17-41A1-9217-65ED754415CF}">
      <dsp:nvSpPr>
        <dsp:cNvPr id="0" name=""/>
        <dsp:cNvSpPr/>
      </dsp:nvSpPr>
      <dsp:spPr>
        <a:xfrm>
          <a:off x="6090716" y="1619932"/>
          <a:ext cx="2721498" cy="17797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3 a 5 provincias</a:t>
          </a:r>
          <a:endParaRPr lang="en-US" sz="1400" b="1" kern="1200" dirty="0"/>
        </a:p>
        <a:p>
          <a:pPr marL="180975" lvl="1" indent="-123825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10% a 20% farmacias por provincia: 100-150 farmacias intervención y 100-150 control </a:t>
          </a:r>
          <a:r>
            <a:rPr lang="es-ES_tradnl" sz="1200" i="1" kern="1200" dirty="0" smtClean="0"/>
            <a:t>(P-valor 0.05, Potencia 70% a 80% y diferencia en un medicamento)</a:t>
          </a:r>
          <a:endParaRPr lang="en-US" sz="1200" i="1" kern="1200" dirty="0"/>
        </a:p>
        <a:p>
          <a:pPr marL="180975" marR="0" lvl="1" indent="-123825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_tradnl" sz="1400" kern="1200" dirty="0" smtClean="0"/>
            <a:t>10 pacientes por farmacia (TOTAL: 1000 -1500)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900" kern="1200" dirty="0" smtClean="0"/>
        </a:p>
      </dsp:txBody>
      <dsp:txXfrm>
        <a:off x="6090716" y="1619932"/>
        <a:ext cx="2721498" cy="1779748"/>
      </dsp:txXfrm>
    </dsp:sp>
    <dsp:sp modelId="{8A558B69-3183-41CF-9515-FC4C138D08EE}">
      <dsp:nvSpPr>
        <dsp:cNvPr id="0" name=""/>
        <dsp:cNvSpPr/>
      </dsp:nvSpPr>
      <dsp:spPr>
        <a:xfrm>
          <a:off x="6090716" y="3607597"/>
          <a:ext cx="2721498" cy="17797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Objetivos: </a:t>
          </a:r>
          <a:r>
            <a:rPr lang="es-ES" sz="2200" kern="1200" dirty="0" smtClean="0"/>
            <a:t>impacto y programa de implantación</a:t>
          </a:r>
          <a:r>
            <a:rPr lang="es-ES_tradnl" sz="2200" kern="1200" dirty="0" smtClean="0"/>
            <a:t> </a:t>
          </a:r>
        </a:p>
      </dsp:txBody>
      <dsp:txXfrm>
        <a:off x="6090716" y="3607597"/>
        <a:ext cx="2721498" cy="1779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4D6B1-3093-463E-9B49-249C3C0F0F41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9DD41-38CC-495C-A4F3-19AC23A2A7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B9550-0FE6-47D7-A7D3-CF542FAAAF4E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98E6F-DE9C-4BCD-966C-BA8656EE40A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58105-0FC6-49DD-9E7A-1CECD44AAA5A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9B8-0C67-43F1-A4DC-68B842B3D99A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9C32-23F8-4FC3-A320-65BD24C7E4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 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-24"/>
            <a:ext cx="1785597" cy="9286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9B8-0C67-43F1-A4DC-68B842B3D99A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9C32-23F8-4FC3-A320-65BD24C7E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9B8-0C67-43F1-A4DC-68B842B3D99A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9C32-23F8-4FC3-A320-65BD24C7E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rgbClr val="00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9B8-0C67-43F1-A4DC-68B842B3D99A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Logo 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-24"/>
            <a:ext cx="1785597" cy="928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rgbClr val="00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9B8-0C67-43F1-A4DC-68B842B3D99A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9C32-23F8-4FC3-A320-65BD24C7E4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 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-24"/>
            <a:ext cx="1785597" cy="928670"/>
          </a:xfrm>
          <a:prstGeom prst="rect">
            <a:avLst/>
          </a:prstGeom>
        </p:spPr>
      </p:pic>
      <p:sp>
        <p:nvSpPr>
          <p:cNvPr id="9" name="8 Marcador de contenido"/>
          <p:cNvSpPr>
            <a:spLocks noGrp="1"/>
          </p:cNvSpPr>
          <p:nvPr>
            <p:ph sz="quarter" idx="13"/>
          </p:nvPr>
        </p:nvSpPr>
        <p:spPr>
          <a:xfrm>
            <a:off x="6443663" y="6524625"/>
            <a:ext cx="73025" cy="460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9B8-0C67-43F1-A4DC-68B842B3D99A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9C32-23F8-4FC3-A320-65BD24C7E4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 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-24"/>
            <a:ext cx="1785597" cy="928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9B8-0C67-43F1-A4DC-68B842B3D99A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9C32-23F8-4FC3-A320-65BD24C7E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9B8-0C67-43F1-A4DC-68B842B3D99A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9C32-23F8-4FC3-A320-65BD24C7E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9B8-0C67-43F1-A4DC-68B842B3D99A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9C32-23F8-4FC3-A320-65BD24C7E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9B8-0C67-43F1-A4DC-68B842B3D99A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9C32-23F8-4FC3-A320-65BD24C7E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9B8-0C67-43F1-A4DC-68B842B3D99A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9C32-23F8-4FC3-A320-65BD24C7E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9B8-0C67-43F1-A4DC-68B842B3D99A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9C32-23F8-4FC3-A320-65BD24C7E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5917" y="274638"/>
            <a:ext cx="69008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669B8-0C67-43F1-A4DC-68B842B3D99A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E9C32-23F8-4FC3-A320-65BD24C7E4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 Small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32" y="-24"/>
            <a:ext cx="1785597" cy="9286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2143140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Farmacia y Cartera de Servicios </a:t>
            </a:r>
            <a:endParaRPr lang="es-E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28" y="3933844"/>
            <a:ext cx="6400800" cy="2066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s-ES" sz="2800" b="1" dirty="0" smtClean="0"/>
              <a:t>Prof. S.I. (Charlie) Benrimoj </a:t>
            </a:r>
          </a:p>
          <a:p>
            <a:pPr algn="ctr"/>
            <a:r>
              <a:rPr lang="es-ES" sz="2800" b="1" dirty="0" smtClean="0"/>
              <a:t>Universidad de Sídney</a:t>
            </a:r>
          </a:p>
          <a:p>
            <a:pPr algn="ctr"/>
            <a:r>
              <a:rPr lang="es-ES" sz="2800" b="1" dirty="0" smtClean="0"/>
              <a:t> y Prof. Visitante Universidad</a:t>
            </a:r>
          </a:p>
          <a:p>
            <a:pPr algn="ctr"/>
            <a:r>
              <a:rPr lang="es-ES" sz="2800" b="1" dirty="0" smtClean="0"/>
              <a:t>de Granada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32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2900" b="1" dirty="0" smtClean="0">
              <a:solidFill>
                <a:srgbClr val="006666"/>
              </a:solidFill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5346" y="6286520"/>
            <a:ext cx="6759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17 Congreso Nacional Farmacéutico, Bilbao , 21 Octubre 2010 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b="1" dirty="0" smtClean="0"/>
              <a:t>Estimaciones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1611705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432000">
              <a:buFont typeface="Wingdings" pitchFamily="2" charset="2"/>
              <a:buChar char="Ø"/>
            </a:pPr>
            <a:r>
              <a:rPr lang="es-ES" sz="3200" b="1" dirty="0" smtClean="0"/>
              <a:t>Si el 50% de los pensionistas fueran polimedicados (16,6/2=8%).</a:t>
            </a:r>
          </a:p>
          <a:p>
            <a:pPr marL="352425" indent="-432000">
              <a:buFont typeface="Wingdings" pitchFamily="2" charset="2"/>
              <a:buChar char="Ø"/>
            </a:pPr>
            <a:r>
              <a:rPr lang="es-ES" sz="3200" b="1" dirty="0" smtClean="0"/>
              <a:t>Si hay 7,2 millones de pensionistas</a:t>
            </a:r>
          </a:p>
          <a:p>
            <a:pPr marL="352425" indent="-432000">
              <a:buFont typeface="Wingdings" pitchFamily="2" charset="2"/>
              <a:buChar char="Ø"/>
            </a:pPr>
            <a:r>
              <a:rPr lang="es-ES" sz="3200" b="1" dirty="0" smtClean="0"/>
              <a:t>Habrá: 3,6 millones de pacientes susceptibles de recibir este servicio.</a:t>
            </a:r>
          </a:p>
          <a:p>
            <a:pPr marL="352425" indent="-432000">
              <a:buFont typeface="Wingdings" pitchFamily="2" charset="2"/>
              <a:buChar char="Ø"/>
            </a:pPr>
            <a:r>
              <a:rPr lang="es-ES" sz="3200" b="1" dirty="0" smtClean="0"/>
              <a:t>Admitiendo un ahorro de 180€ por paciente, el ahorro posible asciende a: 650 millones de €/año.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sz="4000" b="1" dirty="0" smtClean="0"/>
              <a:t>Duda !!!!</a:t>
            </a:r>
            <a:r>
              <a:rPr lang="es-ES" sz="4000" dirty="0" smtClean="0"/>
              <a:t> experiencia con conSIGUE </a:t>
            </a:r>
            <a:endParaRPr lang="es-ES" sz="4000" b="1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42844" y="1600206"/>
            <a:ext cx="5000660" cy="4525963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s-ES" dirty="0" smtClean="0"/>
              <a:t>Es </a:t>
            </a:r>
            <a:r>
              <a:rPr lang="es-ES" dirty="0" smtClean="0"/>
              <a:t>obvio que el Consejo General </a:t>
            </a:r>
            <a:r>
              <a:rPr lang="es-ES" dirty="0" smtClean="0"/>
              <a:t>esta </a:t>
            </a:r>
            <a:r>
              <a:rPr lang="es-ES" dirty="0" smtClean="0"/>
              <a:t>solicitando los servicios a nivel nacional, pero… </a:t>
            </a:r>
            <a:r>
              <a:rPr lang="es-ES" dirty="0" smtClean="0"/>
              <a:t>? Se </a:t>
            </a:r>
            <a:r>
              <a:rPr lang="es-ES" dirty="0" smtClean="0"/>
              <a:t>puede afirmar que es una prioridad para los presidentes y las Juntas de los </a:t>
            </a:r>
            <a:r>
              <a:rPr lang="es-ES" dirty="0" err="1" smtClean="0"/>
              <a:t>COFs</a:t>
            </a:r>
            <a:r>
              <a:rPr lang="es-ES" dirty="0" smtClean="0"/>
              <a:t>? </a:t>
            </a:r>
          </a:p>
          <a:p>
            <a:pPr marL="571500" indent="-571500">
              <a:buFont typeface="+mj-lt"/>
              <a:buAutoNum type="romanUcPeriod"/>
            </a:pPr>
            <a:r>
              <a:rPr lang="es-ES" dirty="0" smtClean="0"/>
              <a:t>Que alternativa de futuro le queda a la FC sin pago por servicios?</a:t>
            </a:r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 rot="792655">
            <a:off x="5639434" y="1837650"/>
            <a:ext cx="3311537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000" dirty="0" smtClean="0"/>
              <a:t>“ la profesión no pide los servicios”</a:t>
            </a:r>
          </a:p>
          <a:p>
            <a:pPr algn="ctr"/>
            <a:r>
              <a:rPr lang="es-ES" dirty="0" smtClean="0"/>
              <a:t>Martínez Olmos (Correo farmacéutico 2010)</a:t>
            </a:r>
          </a:p>
        </p:txBody>
      </p:sp>
      <p:sp>
        <p:nvSpPr>
          <p:cNvPr id="7" name="Rectangle 6"/>
          <p:cNvSpPr/>
          <p:nvPr/>
        </p:nvSpPr>
        <p:spPr>
          <a:xfrm rot="871872">
            <a:off x="5581836" y="3709397"/>
            <a:ext cx="3555969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000" dirty="0" smtClean="0"/>
              <a:t>“En </a:t>
            </a:r>
            <a:r>
              <a:rPr lang="es-ES" sz="3000" dirty="0" err="1" smtClean="0"/>
              <a:t>AF</a:t>
            </a:r>
            <a:r>
              <a:rPr lang="es-ES" sz="3000" dirty="0" smtClean="0"/>
              <a:t> iremos tan lejos como quiera la profesión” </a:t>
            </a:r>
            <a:r>
              <a:rPr lang="es-ES" dirty="0" smtClean="0"/>
              <a:t>Ministra de Sanidad y Política Social Trinidad Jiménez (Correo farmacéutico 8 al 14 de Marzo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7" y="-24"/>
            <a:ext cx="6900883" cy="1143000"/>
          </a:xfrm>
        </p:spPr>
        <p:txBody>
          <a:bodyPr/>
          <a:lstStyle/>
          <a:p>
            <a:r>
              <a:rPr lang="es-ES" dirty="0" smtClean="0"/>
              <a:t>Cartera de Servicios: Lógica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" y="1071546"/>
            <a:ext cx="5429288" cy="5143536"/>
          </a:xfrm>
        </p:spPr>
        <p:txBody>
          <a:bodyPr>
            <a:normAutofit/>
          </a:bodyPr>
          <a:lstStyle/>
          <a:p>
            <a:pPr marL="719138" lvl="1" indent="-261938">
              <a:buFont typeface="Wingdings" pitchFamily="2" charset="2"/>
              <a:buChar char="§"/>
            </a:pPr>
            <a:r>
              <a:rPr lang="es-ES" sz="3200" dirty="0" smtClean="0"/>
              <a:t>Como pueden los servicios de la AF </a:t>
            </a:r>
            <a:r>
              <a:rPr lang="es-ES" sz="3200" dirty="0" smtClean="0">
                <a:solidFill>
                  <a:srgbClr val="FF0000"/>
                </a:solidFill>
              </a:rPr>
              <a:t>ASISTIR</a:t>
            </a:r>
            <a:r>
              <a:rPr lang="es-ES" sz="3200" dirty="0" smtClean="0"/>
              <a:t> al paciente, Gobierno y CCAA con sus objetivos para el sistema de salud:</a:t>
            </a:r>
            <a:endParaRPr lang="es-ES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176338" lvl="3" indent="-261938">
              <a:buFont typeface="Wingdings" pitchFamily="2" charset="2"/>
              <a:buChar char="§"/>
            </a:pP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</a:rPr>
              <a:t>Mejorar el sistema de salud para la población</a:t>
            </a:r>
          </a:p>
          <a:p>
            <a:pPr marL="1176338" lvl="3" indent="-261938">
              <a:buFont typeface="Wingdings" pitchFamily="2" charset="2"/>
              <a:buChar char="§"/>
            </a:pP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</a:rPr>
              <a:t>Mejorar  calidad y el uso racional del medicamento</a:t>
            </a:r>
          </a:p>
          <a:p>
            <a:pPr marL="1176338" lvl="3" indent="-261938">
              <a:buFont typeface="Wingdings" pitchFamily="2" charset="2"/>
              <a:buChar char="§"/>
            </a:pP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</a:rPr>
              <a:t>Coste efectividad y ahorro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428868"/>
            <a:ext cx="2810015" cy="21080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500438"/>
            <a:ext cx="6072198" cy="359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18" y="1266761"/>
            <a:ext cx="8686800" cy="3733875"/>
          </a:xfrm>
        </p:spPr>
        <p:txBody>
          <a:bodyPr>
            <a:noAutofit/>
          </a:bodyPr>
          <a:lstStyle/>
          <a:p>
            <a:pPr marL="3175" indent="-3175">
              <a:buNone/>
            </a:pPr>
            <a:r>
              <a:rPr lang="es-ES_tradnl" sz="2800" dirty="0" smtClean="0"/>
              <a:t>A nivel internacional, la </a:t>
            </a:r>
            <a:r>
              <a:rPr lang="es-ES_tradnl" sz="2800" b="1" dirty="0" smtClean="0"/>
              <a:t>Farmacia Comunitaria </a:t>
            </a:r>
            <a:r>
              <a:rPr lang="es-ES_tradnl" sz="2800" dirty="0" smtClean="0"/>
              <a:t>se encuentra en pleno proceso de cambio implantando nuevos </a:t>
            </a:r>
            <a:r>
              <a:rPr lang="es-ES_tradnl" sz="2800" b="1" dirty="0" smtClean="0"/>
              <a:t>servicios cognitivos </a:t>
            </a:r>
            <a:r>
              <a:rPr lang="es-ES_tradnl" sz="2800" dirty="0" smtClean="0"/>
              <a:t>con el objetivo específico de mejorar el Uso Racional de los Medicamentos y la Calidad en la utilización de los mismos y pagan por el servicio a FC.</a:t>
            </a:r>
          </a:p>
          <a:p>
            <a:pPr marL="3175" indent="-3175">
              <a:buFont typeface="Wingdings" pitchFamily="2" charset="2"/>
              <a:buChar char="v"/>
            </a:pPr>
            <a:r>
              <a:rPr lang="es-ES_tradnl" sz="2800" dirty="0" smtClean="0"/>
              <a:t>Reino Unido</a:t>
            </a:r>
          </a:p>
          <a:p>
            <a:pPr marL="3175" indent="-3175">
              <a:buFont typeface="Wingdings" pitchFamily="2" charset="2"/>
              <a:buChar char="v"/>
            </a:pPr>
            <a:r>
              <a:rPr lang="es-ES_tradnl" sz="2800" dirty="0" smtClean="0"/>
              <a:t>Estados unidos</a:t>
            </a:r>
          </a:p>
          <a:p>
            <a:pPr marL="3175" indent="-3175">
              <a:buFont typeface="Wingdings" pitchFamily="2" charset="2"/>
              <a:buChar char="v"/>
            </a:pPr>
            <a:r>
              <a:rPr lang="es-ES_tradnl" sz="2800" dirty="0" smtClean="0"/>
              <a:t>Australia</a:t>
            </a:r>
          </a:p>
          <a:p>
            <a:pPr marL="3175" indent="-3175">
              <a:buFont typeface="Wingdings" pitchFamily="2" charset="2"/>
              <a:buChar char="v"/>
            </a:pPr>
            <a:r>
              <a:rPr lang="es-ES_tradnl" sz="2800" dirty="0" smtClean="0"/>
              <a:t>Suiza</a:t>
            </a:r>
          </a:p>
          <a:p>
            <a:pPr marL="3175" indent="-3175">
              <a:buFont typeface="Wingdings" pitchFamily="2" charset="2"/>
              <a:buChar char="v"/>
            </a:pPr>
            <a:r>
              <a:rPr lang="es-ES_tradnl" sz="2800" dirty="0" err="1" smtClean="0"/>
              <a:t>etc</a:t>
            </a:r>
            <a:endParaRPr lang="es-ES_tradnl" sz="2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7621" y="-99392"/>
            <a:ext cx="6900883" cy="1143000"/>
          </a:xfrm>
        </p:spPr>
        <p:txBody>
          <a:bodyPr/>
          <a:lstStyle/>
          <a:p>
            <a:r>
              <a:rPr lang="es-ES" b="1" dirty="0" smtClean="0"/>
              <a:t>Internacional</a:t>
            </a:r>
            <a:endParaRPr lang="es-E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071942"/>
            <a:ext cx="11430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28638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071942"/>
            <a:ext cx="928694" cy="60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643314"/>
            <a:ext cx="714380" cy="87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" y="1"/>
          <a:ext cx="9189843" cy="6858003"/>
        </p:xfrm>
        <a:graphic>
          <a:graphicData uri="http://schemas.openxmlformats.org/drawingml/2006/table">
            <a:tbl>
              <a:tblPr/>
              <a:tblGrid>
                <a:gridCol w="9189843"/>
              </a:tblGrid>
              <a:tr h="654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900" noProof="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9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MODELO JERARQUICO DE SERVICIOS COGNITIVOS</a:t>
                      </a:r>
                      <a:endParaRPr lang="es-ES" sz="1900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7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90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705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9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1. Información</a:t>
                      </a:r>
                      <a:r>
                        <a:rPr lang="es-ES" sz="1900" b="1" baseline="0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 sobre medicamentos</a:t>
                      </a:r>
                      <a:endParaRPr lang="es-ES" sz="19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705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9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2. Cumplimiento,</a:t>
                      </a:r>
                      <a:r>
                        <a:rPr lang="es-ES" sz="1900" b="1" baseline="0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 adherencia y/o concordancia</a:t>
                      </a:r>
                      <a:r>
                        <a:rPr lang="es-ES" sz="19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s-ES" sz="19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705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9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s-ES" sz="1900" b="1" noProof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Screening</a:t>
                      </a:r>
                      <a:r>
                        <a:rPr lang="es-ES" sz="19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 de enfermedades</a:t>
                      </a:r>
                      <a:endParaRPr lang="es-ES" sz="19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705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9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4. Prevención de enfermedades</a:t>
                      </a:r>
                      <a:endParaRPr lang="es-ES" sz="19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4403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9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5. Intervención</a:t>
                      </a:r>
                      <a:r>
                        <a:rPr lang="es-ES" sz="1900" b="1" baseline="0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 clínica o identificación y resolución de problemas relacionados con los medicamentos</a:t>
                      </a:r>
                      <a:endParaRPr lang="es-ES" sz="19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7051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9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6. Revisión del uso de la medicación</a:t>
                      </a:r>
                      <a:endParaRPr lang="es-ES" sz="19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705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9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7. Gestión de la medicación (MM)/Gestión de la FT (MTM)</a:t>
                      </a:r>
                      <a:endParaRPr lang="es-ES" sz="19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7051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9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a. Revisión de la medicación domiciliaria</a:t>
                      </a:r>
                      <a:endParaRPr lang="es-ES" sz="19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7051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9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b. Revisión de la medicación en residencias</a:t>
                      </a:r>
                      <a:endParaRPr lang="es-ES" sz="19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7051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9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c. Revisión de la medicación con seguimiento continuo (SFT)</a:t>
                      </a:r>
                      <a:endParaRPr lang="es-ES" sz="19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705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9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8. Gestión</a:t>
                      </a:r>
                      <a:r>
                        <a:rPr lang="es-ES" sz="1900" b="1" baseline="0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 del estado de la enfermedad para patologías crónicas (DSM)</a:t>
                      </a:r>
                      <a:endParaRPr lang="es-ES" sz="19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705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9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9. Participación</a:t>
                      </a:r>
                      <a:r>
                        <a:rPr lang="es-ES" sz="1900" b="1" baseline="0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 en las decisiones terapéuticas con los médicos</a:t>
                      </a:r>
                      <a:endParaRPr lang="es-ES" sz="19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7051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9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a. En</a:t>
                      </a:r>
                      <a:r>
                        <a:rPr lang="es-ES" sz="1900" b="1" baseline="0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 el ámbito clínico</a:t>
                      </a:r>
                      <a:endParaRPr lang="es-ES" sz="19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7051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9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b. En</a:t>
                      </a:r>
                      <a:r>
                        <a:rPr lang="es-ES" sz="1900" b="1" baseline="0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 la farmacia</a:t>
                      </a:r>
                      <a:endParaRPr lang="es-ES" sz="19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705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9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10.Prescripción</a:t>
                      </a:r>
                      <a:endParaRPr lang="es-ES" sz="19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7051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9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a. Suplementaria o dependiente </a:t>
                      </a:r>
                      <a:endParaRPr lang="es-ES" sz="19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7051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9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b. Independientemente</a:t>
                      </a:r>
                      <a:endParaRPr lang="es-ES" sz="19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000108"/>
            <a:ext cx="9144000" cy="5857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0298" y="285728"/>
            <a:ext cx="592935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>
                <a:solidFill>
                  <a:schemeClr val="tx1"/>
                </a:solidFill>
              </a:rPr>
              <a:t>Programa conSIGUE</a:t>
            </a:r>
            <a:endParaRPr lang="es-ES_tradnl" sz="54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1DA-B55C-4A8C-9FBF-1D6630557F8D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14282" y="1142984"/>
          <a:ext cx="8929718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5917" y="-214338"/>
            <a:ext cx="6900883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Programa conSIGUE</a:t>
            </a:r>
            <a:endParaRPr lang="es-ES" b="1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285720" y="1071546"/>
          <a:ext cx="850112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071546"/>
            <a:ext cx="9144000" cy="5786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ES" sz="4000" b="1" dirty="0" smtClean="0"/>
              <a:t>Diseño del </a:t>
            </a:r>
            <a:r>
              <a:rPr lang="es-ES" sz="4000" b="1" dirty="0" smtClean="0"/>
              <a:t>estudio: Fase 1</a:t>
            </a:r>
            <a:endParaRPr lang="es-ES" sz="4000" b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42844" y="1285860"/>
          <a:ext cx="885828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244750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Granada: Diciembre 2009-Enero 2010</a:t>
            </a:r>
          </a:p>
          <a:p>
            <a:r>
              <a:rPr lang="es-ES_tradnl" sz="1200" dirty="0" smtClean="0"/>
              <a:t>Murcia: Enero 2010-Marzo 2010</a:t>
            </a:r>
            <a:endParaRPr lang="es-ES_tradnl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24288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/>
              <a:t>Marzo</a:t>
            </a:r>
            <a:r>
              <a:rPr lang="en-AU" dirty="0" smtClean="0"/>
              <a:t> 2010-Mayo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1428736"/>
            <a:ext cx="790090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937250" algn="r"/>
              </a:tabLst>
            </a:pPr>
            <a:r>
              <a:rPr lang="es-ES_tradnl" sz="3200" b="1" dirty="0" smtClean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RESULTADOS DE LA PRIMERA FASE DEL PROGRAMA conSIGUE: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937250" algn="r"/>
              </a:tabLst>
            </a:pPr>
            <a:endParaRPr lang="es-ES_tradnl" sz="3200" b="1" dirty="0" smtClean="0">
              <a:solidFill>
                <a:srgbClr val="006666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937250" algn="r"/>
              </a:tabLst>
            </a:pPr>
            <a:r>
              <a:rPr lang="es-ES_tradnl" sz="3200" b="1" dirty="0" smtClean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“Estudio Piloto: Medida del Impacto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7250" algn="r"/>
              </a:tabLst>
            </a:pPr>
            <a:r>
              <a:rPr lang="es-ES_tradnl" sz="3200" b="1" dirty="0" smtClean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Clínico, Económico y  Humanístico del  Seguimiento Farmacoterapéutico en Mayores Polimedicados”</a:t>
            </a:r>
            <a:endParaRPr kumimoji="0" lang="es-ES" sz="4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25963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Wingdings" pitchFamily="2" charset="2"/>
              <a:buChar char="§"/>
            </a:pPr>
            <a:r>
              <a:rPr lang="es-ES" dirty="0" smtClean="0"/>
              <a:t>El SFT es un servicio dirigido a </a:t>
            </a:r>
            <a:r>
              <a:rPr lang="es-ES" b="1" dirty="0" smtClean="0"/>
              <a:t>mejorar el control del problema de salud </a:t>
            </a:r>
            <a:r>
              <a:rPr lang="es-ES" dirty="0" smtClean="0"/>
              <a:t>(12%), al mismo tiempo que </a:t>
            </a:r>
            <a:r>
              <a:rPr lang="es-ES" b="1" dirty="0" smtClean="0"/>
              <a:t>reduce el número de medicamentos</a:t>
            </a:r>
            <a:r>
              <a:rPr lang="es-ES" dirty="0" smtClean="0"/>
              <a:t> que se utilizan (-0.39 de media), </a:t>
            </a:r>
            <a:r>
              <a:rPr lang="es-ES" b="1" dirty="0" smtClean="0"/>
              <a:t>ahorra 7 euros/paciente/mes</a:t>
            </a:r>
            <a:r>
              <a:rPr lang="es-ES" dirty="0" smtClean="0"/>
              <a:t> (</a:t>
            </a:r>
            <a:r>
              <a:rPr lang="es-ES" dirty="0" smtClean="0">
                <a:solidFill>
                  <a:srgbClr val="FF0000"/>
                </a:solidFill>
              </a:rPr>
              <a:t>180 360 euros año</a:t>
            </a:r>
            <a:r>
              <a:rPr lang="es-ES" b="1" dirty="0" smtClean="0"/>
              <a:t>)</a:t>
            </a:r>
            <a:r>
              <a:rPr lang="es-ES" dirty="0" smtClean="0"/>
              <a:t> </a:t>
            </a:r>
            <a:r>
              <a:rPr lang="es-ES" b="1" dirty="0" smtClean="0"/>
              <a:t>aumenta la calidad de vida</a:t>
            </a:r>
            <a:r>
              <a:rPr lang="es-ES" dirty="0" smtClean="0"/>
              <a:t>, mediante la identificación, prevención y resolución de PRM (media de 2.0/paciente) y RNM (media de 1.5/paciente), </a:t>
            </a:r>
            <a:r>
              <a:rPr lang="es-ES" b="1" dirty="0" smtClean="0"/>
              <a:t>con la colaboración del médico y del paciente</a:t>
            </a:r>
            <a:r>
              <a:rPr lang="es-ES" dirty="0" smtClean="0"/>
              <a:t>.</a:t>
            </a:r>
          </a:p>
        </p:txBody>
      </p:sp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2135613" y="-99392"/>
            <a:ext cx="6900883" cy="1143000"/>
          </a:xfrm>
        </p:spPr>
        <p:txBody>
          <a:bodyPr>
            <a:normAutofit/>
          </a:bodyPr>
          <a:lstStyle/>
          <a:p>
            <a:pPr algn="r"/>
            <a:r>
              <a:rPr lang="es-ES" sz="4000" b="1" dirty="0" smtClean="0"/>
              <a:t>Resumen</a:t>
            </a:r>
            <a:endParaRPr lang="es-ES" sz="4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092280" y="5558869"/>
            <a:ext cx="187220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En 1 mes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1606</TotalTime>
  <Words>761</Words>
  <Application>Microsoft Office PowerPoint</Application>
  <PresentationFormat>On-screen Show (4:3)</PresentationFormat>
  <Paragraphs>88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Farmacia y Cartera de Servicios </vt:lpstr>
      <vt:lpstr>Cartera de Servicios: Lógica</vt:lpstr>
      <vt:lpstr>Internacional</vt:lpstr>
      <vt:lpstr>Slide 4</vt:lpstr>
      <vt:lpstr>Slide 5</vt:lpstr>
      <vt:lpstr>Programa conSIGUE</vt:lpstr>
      <vt:lpstr>Diseño del estudio: Fase 1</vt:lpstr>
      <vt:lpstr>Slide 8</vt:lpstr>
      <vt:lpstr>Resumen</vt:lpstr>
      <vt:lpstr>Estimaciones</vt:lpstr>
      <vt:lpstr>Duda !!!! experiencia con conSIGUE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Elle</dc:creator>
  <cp:lastModifiedBy> </cp:lastModifiedBy>
  <cp:revision>259</cp:revision>
  <dcterms:created xsi:type="dcterms:W3CDTF">2009-11-30T12:41:20Z</dcterms:created>
  <dcterms:modified xsi:type="dcterms:W3CDTF">2010-10-21T09:25:46Z</dcterms:modified>
</cp:coreProperties>
</file>