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7" r:id="rId3"/>
    <p:sldId id="259" r:id="rId4"/>
    <p:sldId id="260" r:id="rId5"/>
    <p:sldId id="305" r:id="rId6"/>
    <p:sldId id="306" r:id="rId7"/>
    <p:sldId id="307" r:id="rId8"/>
    <p:sldId id="308" r:id="rId9"/>
    <p:sldId id="309" r:id="rId10"/>
    <p:sldId id="310" r:id="rId11"/>
    <p:sldId id="311" r:id="rId12"/>
    <p:sldId id="312" r:id="rId13"/>
    <p:sldId id="313" r:id="rId14"/>
    <p:sldId id="314" r:id="rId15"/>
    <p:sldId id="315" r:id="rId16"/>
    <p:sldId id="261" r:id="rId17"/>
    <p:sldId id="262" r:id="rId18"/>
    <p:sldId id="263" r:id="rId19"/>
    <p:sldId id="264" r:id="rId20"/>
    <p:sldId id="265" r:id="rId21"/>
    <p:sldId id="266" r:id="rId22"/>
    <p:sldId id="290" r:id="rId23"/>
    <p:sldId id="291" r:id="rId24"/>
    <p:sldId id="292" r:id="rId25"/>
    <p:sldId id="302" r:id="rId26"/>
    <p:sldId id="267" r:id="rId27"/>
    <p:sldId id="293" r:id="rId28"/>
    <p:sldId id="294" r:id="rId29"/>
    <p:sldId id="299" r:id="rId30"/>
    <p:sldId id="295" r:id="rId31"/>
    <p:sldId id="296" r:id="rId32"/>
    <p:sldId id="303" r:id="rId33"/>
    <p:sldId id="297" r:id="rId34"/>
    <p:sldId id="273" r:id="rId35"/>
    <p:sldId id="274" r:id="rId36"/>
    <p:sldId id="275" r:id="rId37"/>
    <p:sldId id="276" r:id="rId38"/>
    <p:sldId id="277" r:id="rId39"/>
    <p:sldId id="278" r:id="rId40"/>
    <p:sldId id="298" r:id="rId41"/>
    <p:sldId id="270" r:id="rId42"/>
    <p:sldId id="285" r:id="rId43"/>
    <p:sldId id="281" r:id="rId44"/>
    <p:sldId id="283" r:id="rId45"/>
    <p:sldId id="286" r:id="rId46"/>
    <p:sldId id="287" r:id="rId47"/>
    <p:sldId id="288" r:id="rId48"/>
    <p:sldId id="301" r:id="rId49"/>
    <p:sldId id="289" r:id="rId50"/>
    <p:sldId id="268" r:id="rId51"/>
    <p:sldId id="304" r:id="rId52"/>
    <p:sldId id="279" r:id="rId5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4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75C782-01A4-4D16-BD22-C11219C79C51}" type="datetimeFigureOut">
              <a:rPr lang="es-ES" smtClean="0"/>
              <a:pPr/>
              <a:t>21/10/2010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26DCB4-73A1-4B11-A4BB-E0E455E7551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C9B33B-851E-405E-A10A-AD6B94AD0BAA}" type="slidenum">
              <a:rPr lang="en-GB"/>
              <a:pPr/>
              <a:t>5</a:t>
            </a:fld>
            <a:endParaRPr lang="en-GB"/>
          </a:p>
        </p:txBody>
      </p:sp>
      <p:sp>
        <p:nvSpPr>
          <p:cNvPr id="4492290" name="Rectangle 2"/>
          <p:cNvSpPr>
            <a:spLocks noGrp="1" noRot="1" noChangeAspect="1" noChangeArrowheads="1" noTextEdit="1"/>
          </p:cNvSpPr>
          <p:nvPr>
            <p:ph type="sldImg"/>
          </p:nvPr>
        </p:nvSpPr>
        <p:spPr>
          <a:xfrm>
            <a:off x="1160632" y="682669"/>
            <a:ext cx="4544515" cy="3430566"/>
          </a:xfrm>
          <a:ln/>
        </p:spPr>
      </p:sp>
      <p:sp>
        <p:nvSpPr>
          <p:cNvPr id="4492291" name="Rectangle 3"/>
          <p:cNvSpPr>
            <a:spLocks noGrp="1" noChangeArrowheads="1"/>
          </p:cNvSpPr>
          <p:nvPr>
            <p:ph type="body" idx="1"/>
          </p:nvPr>
        </p:nvSpPr>
        <p:spPr>
          <a:xfrm>
            <a:off x="228704" y="4338704"/>
            <a:ext cx="6400593" cy="4230666"/>
          </a:xfrm>
        </p:spPr>
        <p:txBody>
          <a:bodyPr/>
          <a:lstStyle/>
          <a:p>
            <a:pPr marL="168638" indent="-168638">
              <a:tabLst>
                <a:tab pos="449702" algn="l"/>
                <a:tab pos="562127" algn="l"/>
              </a:tabLst>
            </a:pPr>
            <a:r>
              <a:rPr lang="en-US" b="1" dirty="0"/>
              <a:t>Key point:</a:t>
            </a:r>
            <a:endParaRPr lang="en-US" dirty="0"/>
          </a:p>
          <a:p>
            <a:pPr marL="168638" indent="-168638">
              <a:buFontTx/>
              <a:buChar char="•"/>
              <a:tabLst>
                <a:tab pos="449702" algn="l"/>
                <a:tab pos="562127" algn="l"/>
              </a:tabLst>
            </a:pPr>
            <a:r>
              <a:rPr lang="en-US" dirty="0"/>
              <a:t>Erectile dysfunction (ED) signifies the consistent or recurrent inability of a man to attain and/or maintain an erection for sexual performance (for at least 3 months).</a:t>
            </a:r>
            <a:r>
              <a:rPr lang="en-US" baseline="30000" dirty="0"/>
              <a:t>1</a:t>
            </a:r>
          </a:p>
          <a:p>
            <a:pPr marL="168638" indent="-168638">
              <a:buFontTx/>
              <a:buChar char="•"/>
              <a:tabLst>
                <a:tab pos="449702" algn="l"/>
                <a:tab pos="562127" algn="l"/>
              </a:tabLst>
            </a:pPr>
            <a:r>
              <a:rPr lang="en-US" dirty="0"/>
              <a:t>A number of physical, emotional, and medical factors contribute to ED, which impacts health and quality of life.</a:t>
            </a:r>
            <a:r>
              <a:rPr lang="en-US" baseline="30000" dirty="0"/>
              <a:t>2-4  </a:t>
            </a:r>
            <a:r>
              <a:rPr lang="en-US" dirty="0"/>
              <a:t>ED can be a symptom of chronic disease, such as diabetes or cardiovascular disease.</a:t>
            </a:r>
            <a:r>
              <a:rPr lang="en-US" baseline="30000" dirty="0"/>
              <a:t>3</a:t>
            </a:r>
          </a:p>
          <a:p>
            <a:pPr marL="168638" indent="-168638">
              <a:buFontTx/>
              <a:buChar char="•"/>
              <a:tabLst>
                <a:tab pos="449702" algn="l"/>
                <a:tab pos="562127" algn="l"/>
              </a:tabLst>
            </a:pPr>
            <a:r>
              <a:rPr lang="en-US" baseline="30000" dirty="0"/>
              <a:t> </a:t>
            </a:r>
            <a:r>
              <a:rPr lang="en-US" dirty="0"/>
              <a:t>We now know that ED is not just about sexual functioning, but has significant ramifications on quality of life, relationship with partner, and “state of mind.”</a:t>
            </a:r>
            <a:endParaRPr lang="en-US" baseline="30000" dirty="0"/>
          </a:p>
          <a:p>
            <a:pPr marL="168638" indent="-168638">
              <a:tabLst>
                <a:tab pos="449702" algn="l"/>
                <a:tab pos="562127" algn="l"/>
              </a:tabLst>
            </a:pPr>
            <a:r>
              <a:rPr lang="en-US" b="1" dirty="0"/>
              <a:t>Specific points:</a:t>
            </a:r>
          </a:p>
          <a:p>
            <a:pPr marL="168638" indent="-168638">
              <a:buFontTx/>
              <a:buChar char="•"/>
              <a:tabLst>
                <a:tab pos="449702" algn="l"/>
                <a:tab pos="562127" algn="l"/>
              </a:tabLst>
            </a:pPr>
            <a:r>
              <a:rPr lang="en-US" dirty="0"/>
              <a:t>Erectile difficulty and impotence are also referred to as ED. </a:t>
            </a:r>
            <a:r>
              <a:rPr lang="en-US" altLang="en-US" dirty="0"/>
              <a:t>ED is a common problem in the male population over the age of 40 years.</a:t>
            </a:r>
            <a:endParaRPr lang="en-US" baseline="30000" dirty="0"/>
          </a:p>
          <a:p>
            <a:pPr marL="168638" indent="-168638">
              <a:buFontTx/>
              <a:buChar char="•"/>
              <a:tabLst>
                <a:tab pos="449702" algn="l"/>
                <a:tab pos="562127" algn="l"/>
              </a:tabLst>
            </a:pPr>
            <a:r>
              <a:rPr lang="en-US" altLang="en-US" dirty="0"/>
              <a:t>Overall, ED is estimated to affect more than 150 million men worldwide.</a:t>
            </a:r>
            <a:r>
              <a:rPr lang="en-US" altLang="en-US" baseline="30000" dirty="0"/>
              <a:t>5</a:t>
            </a:r>
            <a:endParaRPr lang="en-US" baseline="30000" dirty="0"/>
          </a:p>
          <a:p>
            <a:pPr marL="168638" indent="-168638">
              <a:buFontTx/>
              <a:buChar char="•"/>
              <a:tabLst>
                <a:tab pos="449702" algn="l"/>
                <a:tab pos="562127" algn="l"/>
              </a:tabLst>
            </a:pPr>
            <a:r>
              <a:rPr lang="en-US" dirty="0"/>
              <a:t>Sexual dysfunction is a broader term than erectile dysfunction and encompasses additional issues concerning desire and ejaculation.</a:t>
            </a:r>
          </a:p>
          <a:p>
            <a:pPr marL="168638" indent="-168638">
              <a:tabLst>
                <a:tab pos="449702" algn="l"/>
                <a:tab pos="562127" algn="l"/>
              </a:tabLst>
            </a:pPr>
            <a:endParaRPr lang="en-US" dirty="0"/>
          </a:p>
          <a:p>
            <a:pPr marL="168638" indent="-168638">
              <a:spcBef>
                <a:spcPct val="0"/>
              </a:spcBef>
              <a:tabLst>
                <a:tab pos="449702" algn="l"/>
                <a:tab pos="562127" algn="l"/>
              </a:tabLst>
            </a:pPr>
            <a:r>
              <a:rPr lang="en-US" sz="900" dirty="0"/>
              <a:t>1.	Recommendations of the 1st International Consultation on Erectile Dysfunction. In:   	</a:t>
            </a:r>
            <a:r>
              <a:rPr lang="en-US" sz="900" dirty="0" err="1"/>
              <a:t>Jardin</a:t>
            </a:r>
            <a:r>
              <a:rPr lang="en-US" sz="900" dirty="0"/>
              <a:t> A et al, eds. </a:t>
            </a:r>
            <a:r>
              <a:rPr lang="en-US" sz="900" i="1" dirty="0"/>
              <a:t>Erectile Dysfunction</a:t>
            </a:r>
            <a:r>
              <a:rPr lang="en-US" sz="900" dirty="0"/>
              <a:t>. Plymouth, UK: Health Publication, Ltd; 	2000:711-726.</a:t>
            </a:r>
          </a:p>
          <a:p>
            <a:pPr marL="168638" indent="-168638">
              <a:spcBef>
                <a:spcPct val="0"/>
              </a:spcBef>
              <a:tabLst>
                <a:tab pos="449702" algn="l"/>
                <a:tab pos="562127" algn="l"/>
              </a:tabLst>
            </a:pPr>
            <a:r>
              <a:rPr lang="en-US" sz="900" dirty="0"/>
              <a:t>2. 	</a:t>
            </a:r>
            <a:r>
              <a:rPr lang="en-US" sz="900" dirty="0" err="1"/>
              <a:t>Laumann</a:t>
            </a:r>
            <a:r>
              <a:rPr lang="en-US" sz="900" dirty="0"/>
              <a:t> EO et al. </a:t>
            </a:r>
            <a:r>
              <a:rPr lang="en-US" sz="900" i="1" dirty="0"/>
              <a:t>JAMA</a:t>
            </a:r>
            <a:r>
              <a:rPr lang="en-US" sz="900" dirty="0"/>
              <a:t>. 1999;281:537-544.</a:t>
            </a:r>
          </a:p>
          <a:p>
            <a:pPr marL="168638" indent="-168638">
              <a:spcBef>
                <a:spcPct val="0"/>
              </a:spcBef>
              <a:tabLst>
                <a:tab pos="449702" algn="l"/>
                <a:tab pos="562127" algn="l"/>
              </a:tabLst>
            </a:pPr>
            <a:r>
              <a:rPr lang="en-US" sz="900" dirty="0"/>
              <a:t>3.	</a:t>
            </a:r>
            <a:r>
              <a:rPr lang="en-US" sz="900" dirty="0" err="1"/>
              <a:t>Jonler</a:t>
            </a:r>
            <a:r>
              <a:rPr lang="en-US" sz="900" dirty="0"/>
              <a:t> M et al. </a:t>
            </a:r>
            <a:r>
              <a:rPr lang="en-US" sz="900" i="1" dirty="0"/>
              <a:t>Br J Urol</a:t>
            </a:r>
            <a:r>
              <a:rPr lang="en-US" sz="900" dirty="0"/>
              <a:t>. 1995;75:651-655.</a:t>
            </a:r>
          </a:p>
          <a:p>
            <a:pPr marL="168638" indent="-168638">
              <a:spcBef>
                <a:spcPct val="0"/>
              </a:spcBef>
              <a:tabLst>
                <a:tab pos="449702" algn="l"/>
                <a:tab pos="562127" algn="l"/>
              </a:tabLst>
            </a:pPr>
            <a:r>
              <a:rPr lang="en-US" sz="900" dirty="0"/>
              <a:t>4.	</a:t>
            </a:r>
            <a:r>
              <a:rPr lang="en-US" sz="900" dirty="0" err="1"/>
              <a:t>Fabbri</a:t>
            </a:r>
            <a:r>
              <a:rPr lang="en-US" sz="900" dirty="0"/>
              <a:t> A et al. </a:t>
            </a:r>
            <a:r>
              <a:rPr lang="en-US" sz="900" i="1" dirty="0"/>
              <a:t>Hum </a:t>
            </a:r>
            <a:r>
              <a:rPr lang="en-US" sz="900" i="1" dirty="0" err="1"/>
              <a:t>Reprod</a:t>
            </a:r>
            <a:r>
              <a:rPr lang="en-US" sz="900" i="1" dirty="0"/>
              <a:t> Update</a:t>
            </a:r>
            <a:r>
              <a:rPr lang="en-US" sz="900" dirty="0"/>
              <a:t>. 1997;3:455-466.</a:t>
            </a:r>
          </a:p>
          <a:p>
            <a:pPr marL="168638" indent="-168638">
              <a:spcBef>
                <a:spcPct val="0"/>
              </a:spcBef>
              <a:tabLst>
                <a:tab pos="449702" algn="l"/>
                <a:tab pos="562127" algn="l"/>
              </a:tabLst>
            </a:pPr>
            <a:r>
              <a:rPr lang="en-US" sz="900" dirty="0"/>
              <a:t>5.	</a:t>
            </a:r>
            <a:r>
              <a:rPr lang="en-US" sz="900" dirty="0" err="1"/>
              <a:t>McKinlay</a:t>
            </a:r>
            <a:r>
              <a:rPr lang="en-US" sz="900" dirty="0"/>
              <a:t> JB. </a:t>
            </a:r>
            <a:r>
              <a:rPr lang="en-US" sz="900" i="1" dirty="0" err="1"/>
              <a:t>Int</a:t>
            </a:r>
            <a:r>
              <a:rPr lang="en-US" sz="900" i="1" dirty="0"/>
              <a:t> J </a:t>
            </a:r>
            <a:r>
              <a:rPr lang="en-US" sz="900" i="1" dirty="0" err="1"/>
              <a:t>Impot</a:t>
            </a:r>
            <a:r>
              <a:rPr lang="en-US" sz="900" i="1" dirty="0"/>
              <a:t> Res.</a:t>
            </a:r>
            <a:r>
              <a:rPr lang="en-US" sz="900" dirty="0"/>
              <a:t> 2000;12 (</a:t>
            </a:r>
            <a:r>
              <a:rPr lang="en-US" sz="900" dirty="0" err="1"/>
              <a:t>Suppl</a:t>
            </a:r>
            <a:r>
              <a:rPr lang="en-US" sz="900" dirty="0"/>
              <a:t> 4):S6-11.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F585F-AE4F-44B9-AE14-46E19C1407CE}" type="slidenum">
              <a:rPr lang="en-GB"/>
              <a:pPr/>
              <a:t>14</a:t>
            </a:fld>
            <a:endParaRPr lang="en-GB"/>
          </a:p>
        </p:txBody>
      </p:sp>
      <p:sp>
        <p:nvSpPr>
          <p:cNvPr id="4535298" name="Rectangle 2"/>
          <p:cNvSpPr>
            <a:spLocks noGrp="1" noRot="1" noChangeAspect="1" noChangeArrowheads="1" noTextEdit="1"/>
          </p:cNvSpPr>
          <p:nvPr>
            <p:ph type="sldImg"/>
          </p:nvPr>
        </p:nvSpPr>
        <p:spPr>
          <a:xfrm>
            <a:off x="1160632" y="682669"/>
            <a:ext cx="4544515" cy="3430566"/>
          </a:xfrm>
          <a:ln/>
        </p:spPr>
      </p:sp>
      <p:sp>
        <p:nvSpPr>
          <p:cNvPr id="4535299" name="Rectangle 3"/>
          <p:cNvSpPr>
            <a:spLocks noGrp="1" noChangeArrowheads="1"/>
          </p:cNvSpPr>
          <p:nvPr>
            <p:ph type="body" idx="1"/>
          </p:nvPr>
        </p:nvSpPr>
        <p:spPr>
          <a:xfrm>
            <a:off x="228704" y="4337138"/>
            <a:ext cx="6400593" cy="4844441"/>
          </a:xfrm>
        </p:spPr>
        <p:txBody>
          <a:bodyPr>
            <a:normAutofit lnSpcReduction="10000"/>
          </a:bodyPr>
          <a:lstStyle/>
          <a:p>
            <a:pPr marL="206113" indent="-206113">
              <a:lnSpc>
                <a:spcPct val="95000"/>
              </a:lnSpc>
            </a:pPr>
            <a:r>
              <a:rPr lang="es-ES" sz="1000" b="1" dirty="0"/>
              <a:t>Punto fundamental:</a:t>
            </a:r>
            <a:r>
              <a:rPr lang="es-ES" sz="1000" dirty="0"/>
              <a:t>  </a:t>
            </a:r>
          </a:p>
          <a:p>
            <a:pPr marL="206113" indent="-206113">
              <a:lnSpc>
                <a:spcPct val="95000"/>
              </a:lnSpc>
              <a:buClr>
                <a:srgbClr val="000000"/>
              </a:buClr>
              <a:buFontTx/>
              <a:buChar char="•"/>
            </a:pPr>
            <a:r>
              <a:rPr lang="es-ES" sz="1000" dirty="0"/>
              <a:t>Además de los inhibidores de la PDE5, hay otras varias opciones disponibles para el tratamiento de la DE.</a:t>
            </a:r>
          </a:p>
          <a:p>
            <a:pPr marL="206113" indent="-206113">
              <a:lnSpc>
                <a:spcPct val="95000"/>
              </a:lnSpc>
              <a:buClr>
                <a:srgbClr val="000000"/>
              </a:buClr>
              <a:buFontTx/>
              <a:buChar char="•"/>
            </a:pPr>
            <a:r>
              <a:rPr lang="es-ES" sz="1000" dirty="0"/>
              <a:t>La elección del tratamiento debe de ser individualizada, dependiendo </a:t>
            </a:r>
            <a:r>
              <a:rPr lang="es-ES" dirty="0"/>
              <a:t> </a:t>
            </a:r>
            <a:r>
              <a:rPr lang="es-ES" sz="1000" dirty="0"/>
              <a:t>de la etiología de la DE y del éxito o fracaso de los tratamientos anteriores.</a:t>
            </a:r>
          </a:p>
          <a:p>
            <a:pPr marL="206113" indent="-206113"/>
            <a:r>
              <a:rPr lang="es-ES" sz="1000" b="1" dirty="0"/>
              <a:t>Puntos específicos:</a:t>
            </a:r>
            <a:endParaRPr lang="es-ES" sz="1000" dirty="0"/>
          </a:p>
          <a:p>
            <a:pPr marL="206113" indent="-206113">
              <a:spcBef>
                <a:spcPct val="0"/>
              </a:spcBef>
              <a:buClr>
                <a:srgbClr val="000000"/>
              </a:buClr>
              <a:buFontTx/>
              <a:buChar char="•"/>
            </a:pPr>
            <a:r>
              <a:rPr lang="es-ES" sz="1000" dirty="0"/>
              <a:t>Las formas más eficaces de terapia de reposición de la testosterona para los varones con carencia documentada de la hormona (es decir, carencia de andrógenos, </a:t>
            </a:r>
            <a:r>
              <a:rPr lang="es-ES" sz="1000" dirty="0" err="1"/>
              <a:t>hipogonadismo</a:t>
            </a:r>
            <a:r>
              <a:rPr lang="es-ES" sz="1000" dirty="0"/>
              <a:t>), la terapia de sustitución hormonal</a:t>
            </a:r>
            <a:r>
              <a:rPr lang="es-ES" sz="1000" baseline="30000" dirty="0"/>
              <a:t>1 </a:t>
            </a:r>
            <a:r>
              <a:rPr lang="es-ES" sz="1000" dirty="0"/>
              <a:t>son la intramuscular y la transdérmica</a:t>
            </a:r>
            <a:r>
              <a:rPr lang="es-ES" sz="1000" baseline="30000" dirty="0"/>
              <a:t>2</a:t>
            </a:r>
            <a:r>
              <a:rPr lang="es-ES" sz="1000" dirty="0"/>
              <a:t> </a:t>
            </a:r>
          </a:p>
          <a:p>
            <a:pPr marL="206113" indent="-206113">
              <a:spcBef>
                <a:spcPct val="0"/>
              </a:spcBef>
              <a:buClr>
                <a:srgbClr val="000000"/>
              </a:buClr>
              <a:buFontTx/>
              <a:buChar char="•"/>
            </a:pPr>
            <a:r>
              <a:rPr lang="es-ES" sz="1000" dirty="0"/>
              <a:t>Parches de testosterona y gel al 1%: Los niveles de testosterona con el uso del gel son dependientes de la dosis y estables entre las aplicaciones.</a:t>
            </a:r>
            <a:r>
              <a:rPr lang="es-ES" sz="1000" baseline="30000" dirty="0"/>
              <a:t>1 </a:t>
            </a:r>
            <a:r>
              <a:rPr lang="es-ES" sz="1000" dirty="0"/>
              <a:t>Se dispone de píldoras de testosterona de acción prolongada para implantación subcutánea.</a:t>
            </a:r>
            <a:r>
              <a:rPr lang="es-ES" sz="1000" baseline="30000" dirty="0"/>
              <a:t>3</a:t>
            </a:r>
            <a:endParaRPr lang="es-ES" sz="1000" dirty="0"/>
          </a:p>
          <a:p>
            <a:pPr marL="206113" indent="-206113">
              <a:spcBef>
                <a:spcPct val="0"/>
              </a:spcBef>
              <a:buClr>
                <a:srgbClr val="000000"/>
              </a:buClr>
              <a:buFontTx/>
              <a:buChar char="•"/>
            </a:pPr>
            <a:r>
              <a:rPr lang="es-ES" sz="1000" dirty="0"/>
              <a:t>La administración </a:t>
            </a:r>
            <a:r>
              <a:rPr lang="es-ES" sz="1000" dirty="0" err="1"/>
              <a:t>transuretral</a:t>
            </a:r>
            <a:r>
              <a:rPr lang="es-ES" sz="1000" dirty="0"/>
              <a:t> o la inyección </a:t>
            </a:r>
            <a:r>
              <a:rPr lang="es-ES" sz="1000" dirty="0" err="1"/>
              <a:t>intracavernosa</a:t>
            </a:r>
            <a:r>
              <a:rPr lang="es-ES" sz="1000" dirty="0"/>
              <a:t> de </a:t>
            </a:r>
            <a:r>
              <a:rPr lang="es-ES" sz="1000" dirty="0" err="1"/>
              <a:t>alprostadilo</a:t>
            </a:r>
            <a:r>
              <a:rPr lang="es-ES" sz="1000" dirty="0"/>
              <a:t> son terapias localizadas para el tratamiento de la DE. Estas terapias se recomiendan ahora como tratamientos de “segunda línea” cuando está contraindicada la terapia oral o es intolerable, o para los pacientes que no responden al tratamiento oral.</a:t>
            </a:r>
            <a:r>
              <a:rPr lang="es-ES" sz="1000" baseline="30000" dirty="0"/>
              <a:t>2,4-6</a:t>
            </a:r>
            <a:endParaRPr lang="es-ES" sz="1000" dirty="0"/>
          </a:p>
          <a:p>
            <a:pPr marL="206113" indent="-206113">
              <a:spcBef>
                <a:spcPct val="0"/>
              </a:spcBef>
              <a:buClr>
                <a:srgbClr val="000000"/>
              </a:buClr>
              <a:buFontTx/>
              <a:buChar char="•"/>
            </a:pPr>
            <a:r>
              <a:rPr lang="es-ES" sz="1000" dirty="0"/>
              <a:t>Los dispositivos de contracción al vacío (DCV) son una opción para los varones que no están interesados en la </a:t>
            </a:r>
            <a:r>
              <a:rPr lang="es-ES" sz="1000" dirty="0" err="1"/>
              <a:t>farmacoterapia</a:t>
            </a:r>
            <a:r>
              <a:rPr lang="es-ES" sz="1000" dirty="0"/>
              <a:t> o para los que tienen contraindicaciones específicas para las opciones farmacológicas disponibles.  Aplicando presión negativa al pene, los DCV atraen sangre a los espacios cavernosos. La sangre se retiene luego mediante aplicación de una banda elástica a la base del pene.</a:t>
            </a:r>
          </a:p>
          <a:p>
            <a:pPr marL="206113" indent="-206113">
              <a:spcBef>
                <a:spcPct val="0"/>
              </a:spcBef>
              <a:buClr>
                <a:srgbClr val="000000"/>
              </a:buClr>
              <a:buFontTx/>
              <a:buChar char="•"/>
            </a:pPr>
            <a:r>
              <a:rPr lang="es-ES" sz="1000" dirty="0"/>
              <a:t>Una prótesis </a:t>
            </a:r>
            <a:r>
              <a:rPr lang="es-ES" sz="1000" dirty="0" err="1"/>
              <a:t>peniana</a:t>
            </a:r>
            <a:r>
              <a:rPr lang="es-ES" sz="1000" dirty="0"/>
              <a:t> puede ser una opción</a:t>
            </a:r>
            <a:r>
              <a:rPr lang="es-ES" dirty="0"/>
              <a:t> </a:t>
            </a:r>
            <a:r>
              <a:rPr lang="es-ES" sz="1000" dirty="0"/>
              <a:t>quirúrgica para los pacientes intolerantes a otros tratamientos de la DE o que no responden a ellos. Esta opción de tratamiento es particularmente útil para los pacientes con enfermedades concomitantes específicas, como una enfermedad vascular o neurológica, o para los pacientes con traumatismos genitales (por ejemplo, enfermedad de </a:t>
            </a:r>
            <a:r>
              <a:rPr lang="es-ES" sz="1000" dirty="0" err="1"/>
              <a:t>Peyronie</a:t>
            </a:r>
            <a:r>
              <a:rPr lang="es-ES" sz="1000" dirty="0"/>
              <a:t>)</a:t>
            </a:r>
            <a:r>
              <a:rPr lang="es-ES" sz="1000" baseline="30000" dirty="0"/>
              <a:t>5</a:t>
            </a:r>
            <a:r>
              <a:rPr lang="es-ES" sz="1000" dirty="0"/>
              <a:t> </a:t>
            </a:r>
          </a:p>
          <a:p>
            <a:pPr marL="206113" indent="-206113">
              <a:spcBef>
                <a:spcPct val="0"/>
              </a:spcBef>
              <a:buClr>
                <a:srgbClr val="000000"/>
              </a:buClr>
              <a:buFontTx/>
              <a:buChar char="•"/>
            </a:pPr>
            <a:r>
              <a:rPr lang="es-ES" sz="1000" dirty="0"/>
              <a:t>Para los varones con ED congénita o traumática, puede estar indicada la cirugía vascular y puede ser curativa.</a:t>
            </a:r>
            <a:r>
              <a:rPr lang="es-ES" sz="1000" baseline="30000" dirty="0"/>
              <a:t>2</a:t>
            </a:r>
            <a:endParaRPr lang="es-ES" sz="1000" dirty="0"/>
          </a:p>
          <a:p>
            <a:pPr marL="206113" indent="-206113">
              <a:spcBef>
                <a:spcPct val="40000"/>
              </a:spcBef>
              <a:buClr>
                <a:srgbClr val="000000"/>
              </a:buClr>
              <a:buFontTx/>
              <a:buAutoNum type="arabicPeriod"/>
            </a:pPr>
            <a:r>
              <a:rPr lang="es-ES" sz="900" dirty="0"/>
              <a:t>AACE </a:t>
            </a:r>
            <a:r>
              <a:rPr lang="es-ES" sz="900" dirty="0" err="1"/>
              <a:t>Male</a:t>
            </a:r>
            <a:r>
              <a:rPr lang="es-ES" sz="900" dirty="0"/>
              <a:t> Sexual </a:t>
            </a:r>
            <a:r>
              <a:rPr lang="es-ES" sz="900" dirty="0" err="1"/>
              <a:t>Dysfunction</a:t>
            </a:r>
            <a:r>
              <a:rPr lang="es-ES" sz="900" dirty="0"/>
              <a:t> </a:t>
            </a:r>
            <a:r>
              <a:rPr lang="es-ES" sz="900" dirty="0" err="1"/>
              <a:t>Task</a:t>
            </a:r>
            <a:r>
              <a:rPr lang="es-ES" sz="900" dirty="0"/>
              <a:t> </a:t>
            </a:r>
            <a:r>
              <a:rPr lang="es-ES" sz="900" dirty="0" err="1"/>
              <a:t>Force</a:t>
            </a:r>
            <a:r>
              <a:rPr lang="es-ES" sz="900" dirty="0"/>
              <a:t>. </a:t>
            </a:r>
            <a:r>
              <a:rPr lang="es-ES" sz="900" i="1" dirty="0" err="1"/>
              <a:t>Endocr</a:t>
            </a:r>
            <a:r>
              <a:rPr lang="es-ES" sz="900" i="1" dirty="0"/>
              <a:t> </a:t>
            </a:r>
            <a:r>
              <a:rPr lang="es-ES" sz="900" i="1" dirty="0" err="1"/>
              <a:t>Pract</a:t>
            </a:r>
            <a:r>
              <a:rPr lang="es-ES" sz="900" dirty="0"/>
              <a:t>. 2003;9:77-95.</a:t>
            </a:r>
          </a:p>
          <a:p>
            <a:pPr marL="206113" indent="-206113">
              <a:spcBef>
                <a:spcPct val="0"/>
              </a:spcBef>
              <a:buClr>
                <a:srgbClr val="000000"/>
              </a:buClr>
              <a:buFontTx/>
              <a:buAutoNum type="arabicPeriod"/>
            </a:pPr>
            <a:r>
              <a:rPr lang="es-ES" sz="900" dirty="0" err="1"/>
              <a:t>Lue</a:t>
            </a:r>
            <a:r>
              <a:rPr lang="es-ES" sz="900" dirty="0"/>
              <a:t> TF. </a:t>
            </a:r>
            <a:r>
              <a:rPr lang="es-ES" sz="900" i="1" dirty="0"/>
              <a:t>N </a:t>
            </a:r>
            <a:r>
              <a:rPr lang="es-ES" sz="900" i="1" dirty="0" err="1"/>
              <a:t>Engl</a:t>
            </a:r>
            <a:r>
              <a:rPr lang="es-ES" sz="900" i="1" dirty="0"/>
              <a:t> J </a:t>
            </a:r>
            <a:r>
              <a:rPr lang="es-ES" sz="900" i="1" dirty="0" err="1"/>
              <a:t>Med</a:t>
            </a:r>
            <a:r>
              <a:rPr lang="es-ES" sz="900" dirty="0"/>
              <a:t>. 2000;342:1802-1813.</a:t>
            </a:r>
          </a:p>
          <a:p>
            <a:pPr marL="206113" indent="-206113">
              <a:spcBef>
                <a:spcPct val="0"/>
              </a:spcBef>
              <a:buClr>
                <a:srgbClr val="000000"/>
              </a:buClr>
              <a:buFontTx/>
              <a:buAutoNum type="arabicPeriod"/>
            </a:pPr>
            <a:r>
              <a:rPr lang="es-ES" sz="900" dirty="0"/>
              <a:t>Información de prescripción de las píldoras de </a:t>
            </a:r>
            <a:r>
              <a:rPr lang="es-ES" sz="900" dirty="0" err="1"/>
              <a:t>Testopel</a:t>
            </a:r>
            <a:r>
              <a:rPr lang="es-ES" sz="900" dirty="0"/>
              <a:t>™ (testosterona). </a:t>
            </a:r>
            <a:r>
              <a:rPr lang="es-ES" sz="900" i="1" dirty="0" err="1"/>
              <a:t>Physicians</a:t>
            </a:r>
            <a:r>
              <a:rPr lang="es-ES" sz="900" i="1" dirty="0"/>
              <a:t>’ </a:t>
            </a:r>
            <a:r>
              <a:rPr lang="es-ES" sz="900" i="1" dirty="0" err="1"/>
              <a:t>Desk</a:t>
            </a:r>
            <a:r>
              <a:rPr lang="es-ES" sz="900" i="1" dirty="0"/>
              <a:t> </a:t>
            </a:r>
            <a:r>
              <a:rPr lang="es-ES" sz="900" i="1" dirty="0" err="1"/>
              <a:t>Reference</a:t>
            </a:r>
            <a:r>
              <a:rPr lang="es-ES" sz="900" dirty="0"/>
              <a:t>. 56th ed. </a:t>
            </a:r>
            <a:r>
              <a:rPr lang="es-ES" sz="900" dirty="0" err="1"/>
              <a:t>Montvale</a:t>
            </a:r>
            <a:r>
              <a:rPr lang="es-ES" sz="900" dirty="0"/>
              <a:t>, NJ: </a:t>
            </a:r>
            <a:r>
              <a:rPr lang="es-ES" sz="900" dirty="0" err="1"/>
              <a:t>Medical</a:t>
            </a:r>
            <a:r>
              <a:rPr lang="es-ES" sz="900" dirty="0"/>
              <a:t> </a:t>
            </a:r>
            <a:r>
              <a:rPr lang="es-ES" sz="900" dirty="0" err="1"/>
              <a:t>Economics</a:t>
            </a:r>
            <a:r>
              <a:rPr lang="es-ES" sz="900" dirty="0"/>
              <a:t> </a:t>
            </a:r>
            <a:r>
              <a:rPr lang="es-ES" sz="900" dirty="0" err="1"/>
              <a:t>Company</a:t>
            </a:r>
            <a:r>
              <a:rPr lang="es-ES" sz="900" dirty="0"/>
              <a:t>; 2002:3610-3611.</a:t>
            </a:r>
          </a:p>
          <a:p>
            <a:pPr marL="206113" indent="-206113">
              <a:spcBef>
                <a:spcPct val="0"/>
              </a:spcBef>
              <a:buClr>
                <a:srgbClr val="FFFFFF"/>
              </a:buClr>
              <a:buFontTx/>
              <a:buAutoNum type="arabicPeriod"/>
            </a:pPr>
            <a:r>
              <a:rPr lang="es-ES" sz="900" dirty="0" err="1"/>
              <a:t>Shabsigh</a:t>
            </a:r>
            <a:r>
              <a:rPr lang="es-ES" sz="900" dirty="0"/>
              <a:t> R et al. </a:t>
            </a:r>
            <a:r>
              <a:rPr lang="es-ES" sz="900" i="1" dirty="0" err="1"/>
              <a:t>Urology</a:t>
            </a:r>
            <a:r>
              <a:rPr lang="es-ES" sz="900" dirty="0"/>
              <a:t>. 2000;55:109-113.</a:t>
            </a:r>
            <a:r>
              <a:rPr lang="es-ES" sz="900" dirty="0">
                <a:solidFill>
                  <a:srgbClr val="FFFFFF"/>
                </a:solidFill>
              </a:rPr>
              <a:t>000;16</a:t>
            </a:r>
            <a:endParaRPr lang="es-ES" sz="900" dirty="0">
              <a:solidFill>
                <a:srgbClr val="000000"/>
              </a:solidFill>
            </a:endParaRPr>
          </a:p>
          <a:p>
            <a:pPr marL="206113" indent="-206113">
              <a:spcBef>
                <a:spcPct val="0"/>
              </a:spcBef>
              <a:buClr>
                <a:srgbClr val="000000"/>
              </a:buClr>
              <a:buFontTx/>
              <a:buAutoNum type="arabicPeriod"/>
            </a:pPr>
            <a:r>
              <a:rPr lang="es-ES" sz="900" dirty="0">
                <a:solidFill>
                  <a:srgbClr val="000000"/>
                </a:solidFill>
              </a:rPr>
              <a:t>Recomendaciones de la 1ª Consulta internacional sobre disfunción eréctil. In: </a:t>
            </a:r>
            <a:r>
              <a:rPr lang="es-ES" sz="900" dirty="0" err="1">
                <a:solidFill>
                  <a:srgbClr val="000000"/>
                </a:solidFill>
              </a:rPr>
              <a:t>Jardin</a:t>
            </a:r>
            <a:r>
              <a:rPr lang="es-ES" sz="900" dirty="0">
                <a:solidFill>
                  <a:srgbClr val="000000"/>
                </a:solidFill>
              </a:rPr>
              <a:t> A et al., eds. </a:t>
            </a:r>
            <a:r>
              <a:rPr lang="es-ES" sz="900" i="1" dirty="0" err="1">
                <a:solidFill>
                  <a:srgbClr val="000000"/>
                </a:solidFill>
              </a:rPr>
              <a:t>Erectile</a:t>
            </a:r>
            <a:r>
              <a:rPr lang="es-ES" sz="900" i="1" dirty="0">
                <a:solidFill>
                  <a:srgbClr val="000000"/>
                </a:solidFill>
              </a:rPr>
              <a:t> </a:t>
            </a:r>
            <a:r>
              <a:rPr lang="es-ES" sz="900" i="1" dirty="0" err="1">
                <a:solidFill>
                  <a:srgbClr val="000000"/>
                </a:solidFill>
              </a:rPr>
              <a:t>Dysfunction</a:t>
            </a:r>
            <a:r>
              <a:rPr lang="es-ES" sz="900" dirty="0">
                <a:solidFill>
                  <a:srgbClr val="000000"/>
                </a:solidFill>
              </a:rPr>
              <a:t>. Plymouth, UK: </a:t>
            </a:r>
            <a:r>
              <a:rPr lang="es-ES" sz="900" dirty="0" err="1">
                <a:solidFill>
                  <a:srgbClr val="000000"/>
                </a:solidFill>
              </a:rPr>
              <a:t>Health</a:t>
            </a:r>
            <a:r>
              <a:rPr lang="es-ES" sz="900" dirty="0">
                <a:solidFill>
                  <a:srgbClr val="000000"/>
                </a:solidFill>
              </a:rPr>
              <a:t> </a:t>
            </a:r>
            <a:r>
              <a:rPr lang="es-ES" sz="900" dirty="0" err="1">
                <a:solidFill>
                  <a:srgbClr val="000000"/>
                </a:solidFill>
              </a:rPr>
              <a:t>Publication</a:t>
            </a:r>
            <a:r>
              <a:rPr lang="es-ES" sz="900" dirty="0">
                <a:solidFill>
                  <a:srgbClr val="000000"/>
                </a:solidFill>
              </a:rPr>
              <a:t>, </a:t>
            </a:r>
            <a:r>
              <a:rPr lang="es-ES" sz="900" dirty="0" err="1">
                <a:solidFill>
                  <a:srgbClr val="000000"/>
                </a:solidFill>
              </a:rPr>
              <a:t>Ltd</a:t>
            </a:r>
            <a:r>
              <a:rPr lang="es-ES" sz="900" dirty="0">
                <a:solidFill>
                  <a:srgbClr val="000000"/>
                </a:solidFill>
              </a:rPr>
              <a:t>; 2000:711-726.</a:t>
            </a:r>
          </a:p>
          <a:p>
            <a:pPr marL="206113" indent="-206113">
              <a:spcBef>
                <a:spcPct val="0"/>
              </a:spcBef>
              <a:buClr>
                <a:srgbClr val="000000"/>
              </a:buClr>
              <a:buFontTx/>
              <a:buAutoNum type="arabicPeriod"/>
            </a:pPr>
            <a:r>
              <a:rPr lang="es-ES" sz="900" dirty="0">
                <a:solidFill>
                  <a:srgbClr val="000000"/>
                </a:solidFill>
              </a:rPr>
              <a:t>MUSE® (</a:t>
            </a:r>
            <a:r>
              <a:rPr lang="es-ES" sz="900" dirty="0" err="1">
                <a:solidFill>
                  <a:srgbClr val="000000"/>
                </a:solidFill>
              </a:rPr>
              <a:t>alpostradilo</a:t>
            </a:r>
            <a:r>
              <a:rPr lang="es-ES" sz="900" dirty="0">
                <a:solidFill>
                  <a:srgbClr val="000000"/>
                </a:solidFill>
              </a:rPr>
              <a:t>) información de prescripción. </a:t>
            </a:r>
            <a:r>
              <a:rPr lang="es-ES" sz="900" i="1" dirty="0" err="1">
                <a:solidFill>
                  <a:srgbClr val="000000"/>
                </a:solidFill>
              </a:rPr>
              <a:t>Physicians</a:t>
            </a:r>
            <a:r>
              <a:rPr lang="es-ES" sz="900" i="1" dirty="0">
                <a:solidFill>
                  <a:srgbClr val="000000"/>
                </a:solidFill>
              </a:rPr>
              <a:t>’ </a:t>
            </a:r>
            <a:r>
              <a:rPr lang="es-ES" sz="900" i="1" dirty="0" err="1">
                <a:solidFill>
                  <a:srgbClr val="000000"/>
                </a:solidFill>
              </a:rPr>
              <a:t>Desk</a:t>
            </a:r>
            <a:r>
              <a:rPr lang="es-ES" sz="900" i="1" dirty="0">
                <a:solidFill>
                  <a:srgbClr val="000000"/>
                </a:solidFill>
              </a:rPr>
              <a:t> Reference.</a:t>
            </a:r>
            <a:r>
              <a:rPr lang="es-ES" sz="900" dirty="0">
                <a:solidFill>
                  <a:srgbClr val="000000"/>
                </a:solidFill>
              </a:rPr>
              <a:t>56th ed. </a:t>
            </a:r>
            <a:r>
              <a:rPr lang="es-ES" sz="900" dirty="0" err="1">
                <a:solidFill>
                  <a:srgbClr val="000000"/>
                </a:solidFill>
              </a:rPr>
              <a:t>Montvale</a:t>
            </a:r>
            <a:r>
              <a:rPr lang="es-ES" sz="900" dirty="0">
                <a:solidFill>
                  <a:srgbClr val="000000"/>
                </a:solidFill>
              </a:rPr>
              <a:t>, NJ: </a:t>
            </a:r>
            <a:r>
              <a:rPr lang="es-ES" sz="900" dirty="0" err="1">
                <a:solidFill>
                  <a:srgbClr val="000000"/>
                </a:solidFill>
              </a:rPr>
              <a:t>Medical</a:t>
            </a:r>
            <a:r>
              <a:rPr lang="es-ES" sz="900" dirty="0">
                <a:solidFill>
                  <a:srgbClr val="000000"/>
                </a:solidFill>
              </a:rPr>
              <a:t> </a:t>
            </a:r>
            <a:r>
              <a:rPr lang="es-ES" sz="900" dirty="0" err="1">
                <a:solidFill>
                  <a:srgbClr val="000000"/>
                </a:solidFill>
              </a:rPr>
              <a:t>Economics</a:t>
            </a:r>
            <a:r>
              <a:rPr lang="es-ES" sz="900" dirty="0">
                <a:solidFill>
                  <a:srgbClr val="000000"/>
                </a:solidFill>
              </a:rPr>
              <a:t> </a:t>
            </a:r>
            <a:r>
              <a:rPr lang="es-ES" sz="900" dirty="0" err="1">
                <a:solidFill>
                  <a:srgbClr val="000000"/>
                </a:solidFill>
              </a:rPr>
              <a:t>Company</a:t>
            </a:r>
            <a:r>
              <a:rPr lang="es-ES" sz="900" dirty="0">
                <a:solidFill>
                  <a:srgbClr val="000000"/>
                </a:solidFill>
              </a:rPr>
              <a:t>; 2002:3335-3338.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5CEC23-448E-44CC-8B55-D9F9F29DE711}" type="slidenum">
              <a:rPr lang="en-GB"/>
              <a:pPr/>
              <a:t>15</a:t>
            </a:fld>
            <a:endParaRPr lang="en-GB"/>
          </a:p>
        </p:txBody>
      </p:sp>
      <p:sp>
        <p:nvSpPr>
          <p:cNvPr id="4537346" name="Rectangle 2"/>
          <p:cNvSpPr>
            <a:spLocks noGrp="1" noRot="1" noChangeAspect="1" noChangeArrowheads="1" noTextEdit="1"/>
          </p:cNvSpPr>
          <p:nvPr>
            <p:ph type="sldImg"/>
          </p:nvPr>
        </p:nvSpPr>
        <p:spPr>
          <a:xfrm>
            <a:off x="1160632" y="682669"/>
            <a:ext cx="4544515" cy="3430566"/>
          </a:xfrm>
          <a:ln/>
        </p:spPr>
      </p:sp>
      <p:sp>
        <p:nvSpPr>
          <p:cNvPr id="4537347" name="Rectangle 3"/>
          <p:cNvSpPr>
            <a:spLocks noGrp="1" noChangeArrowheads="1"/>
          </p:cNvSpPr>
          <p:nvPr>
            <p:ph type="body" idx="1"/>
          </p:nvPr>
        </p:nvSpPr>
        <p:spPr>
          <a:xfrm>
            <a:off x="228704" y="4337137"/>
            <a:ext cx="6400593" cy="4229100"/>
          </a:xfrm>
        </p:spPr>
        <p:txBody>
          <a:bodyPr/>
          <a:lstStyle/>
          <a:p>
            <a:pPr marL="168638" indent="-168638"/>
            <a:r>
              <a:rPr lang="es-ES" altLang="en-US" b="1" dirty="0"/>
              <a:t>Punto fundamental:</a:t>
            </a:r>
            <a:endParaRPr lang="es-ES" altLang="en-US" dirty="0"/>
          </a:p>
          <a:p>
            <a:pPr marL="168638" indent="-168638">
              <a:buClr>
                <a:srgbClr val="000000"/>
              </a:buClr>
              <a:buFontTx/>
              <a:buChar char="•"/>
            </a:pPr>
            <a:r>
              <a:rPr lang="es-ES" altLang="en-US" dirty="0"/>
              <a:t>En el control de la DE, la modificación del estilo de vida, el asesoramiento psicosocial y el uso de inhibidores de la PDE5 por vía oral son opciones de tratamiento de primera línea. Otras terapias, como la inyección </a:t>
            </a:r>
            <a:r>
              <a:rPr lang="es-ES" altLang="en-US" dirty="0" err="1"/>
              <a:t>intracavernosa</a:t>
            </a:r>
            <a:r>
              <a:rPr lang="es-ES" altLang="en-US" dirty="0"/>
              <a:t> o las prótesis </a:t>
            </a:r>
            <a:r>
              <a:rPr lang="es-ES" altLang="en-US" dirty="0" err="1"/>
              <a:t>penianas</a:t>
            </a:r>
            <a:r>
              <a:rPr lang="es-ES" altLang="en-US" dirty="0"/>
              <a:t>, pueden ser apropiadas para los pacientes con fallos del tratamiento, contraindicaciones a las medicinas de administración por vía oral o tópica o preferencias por enfoques alternativos</a:t>
            </a:r>
          </a:p>
          <a:p>
            <a:pPr marL="168638" indent="-168638">
              <a:buClr>
                <a:srgbClr val="000000"/>
              </a:buClr>
              <a:buFontTx/>
              <a:buChar char="•"/>
            </a:pPr>
            <a:endParaRPr lang="es-E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E99E8-6ADC-4291-88F8-46BB0B302644}" type="slidenum">
              <a:rPr lang="en-GB"/>
              <a:pPr/>
              <a:t>6</a:t>
            </a:fld>
            <a:endParaRPr lang="en-GB"/>
          </a:p>
        </p:txBody>
      </p:sp>
      <p:sp>
        <p:nvSpPr>
          <p:cNvPr id="4498434" name="Rectangle 2"/>
          <p:cNvSpPr>
            <a:spLocks noGrp="1" noRot="1" noChangeAspect="1" noChangeArrowheads="1" noTextEdit="1"/>
          </p:cNvSpPr>
          <p:nvPr>
            <p:ph type="sldImg"/>
          </p:nvPr>
        </p:nvSpPr>
        <p:spPr>
          <a:ln/>
        </p:spPr>
      </p:sp>
      <p:sp>
        <p:nvSpPr>
          <p:cNvPr id="4498435" name="Rectangle 3"/>
          <p:cNvSpPr>
            <a:spLocks noGrp="1" noChangeArrowheads="1"/>
          </p:cNvSpPr>
          <p:nvPr>
            <p:ph type="body" idx="1"/>
          </p:nvPr>
        </p:nvSpPr>
        <p:spPr>
          <a:xfrm>
            <a:off x="219369" y="4343400"/>
            <a:ext cx="6395925" cy="4117932"/>
          </a:xfrm>
        </p:spPr>
        <p:txBody>
          <a:bodyPr lIns="91057" tIns="45528" rIns="91057" bIns="45528">
            <a:normAutofit fontScale="92500" lnSpcReduction="10000"/>
          </a:bodyPr>
          <a:lstStyle/>
          <a:p>
            <a:pPr marL="168638" indent="-168638"/>
            <a:r>
              <a:rPr lang="en-US" b="1" dirty="0"/>
              <a:t>Key point: </a:t>
            </a:r>
            <a:endParaRPr lang="en-US" dirty="0"/>
          </a:p>
          <a:p>
            <a:pPr marL="168638" indent="-168638">
              <a:buFontTx/>
              <a:buChar char="•"/>
            </a:pPr>
            <a:r>
              <a:rPr lang="en-US" dirty="0"/>
              <a:t>The attainment and maintenance of an erection requires the proper functioning of both vascular and </a:t>
            </a:r>
            <a:r>
              <a:rPr lang="en-US" dirty="0" err="1"/>
              <a:t>neurogenic</a:t>
            </a:r>
            <a:r>
              <a:rPr lang="en-US" dirty="0"/>
              <a:t> components, which are in turn modulated by hormonal status and extrinsic factors.</a:t>
            </a:r>
          </a:p>
          <a:p>
            <a:pPr marL="168638" indent="-168638">
              <a:buFontTx/>
              <a:buChar char="•"/>
            </a:pPr>
            <a:r>
              <a:rPr lang="en-US" dirty="0"/>
              <a:t>Disturbance of these systems lead to organic ED.	</a:t>
            </a:r>
          </a:p>
          <a:p>
            <a:pPr marL="168638" indent="-168638"/>
            <a:r>
              <a:rPr lang="en-US" b="1" dirty="0"/>
              <a:t>Specific points:</a:t>
            </a:r>
          </a:p>
          <a:p>
            <a:pPr marL="168638" indent="-168638">
              <a:buFontTx/>
              <a:buChar char="•"/>
            </a:pPr>
            <a:r>
              <a:rPr lang="en-US" dirty="0"/>
              <a:t>Vascular component: Pathologies that may lead to ED include (1) focal </a:t>
            </a:r>
            <a:r>
              <a:rPr lang="en-US" dirty="0" err="1"/>
              <a:t>stenosis</a:t>
            </a:r>
            <a:r>
              <a:rPr lang="en-US" dirty="0"/>
              <a:t> of the common penile artery (which can occur due to blunt pelvic or </a:t>
            </a:r>
            <a:r>
              <a:rPr lang="en-US" dirty="0" err="1"/>
              <a:t>perineal</a:t>
            </a:r>
            <a:r>
              <a:rPr lang="en-US" dirty="0"/>
              <a:t> trauma, e.g., bicycling accidents) and (2) failure of the veins to close during the erection process, which can occur with old age, diabetes mellitus, or penile trauma (e.g., </a:t>
            </a:r>
            <a:r>
              <a:rPr lang="en-US" dirty="0" err="1"/>
              <a:t>Peyronie's</a:t>
            </a:r>
            <a:r>
              <a:rPr lang="en-US" dirty="0"/>
              <a:t> disease or penile fracture).  </a:t>
            </a:r>
          </a:p>
          <a:p>
            <a:pPr marL="168638" indent="-168638">
              <a:buFontTx/>
              <a:buChar char="•"/>
            </a:pPr>
            <a:r>
              <a:rPr lang="en-US" dirty="0" err="1"/>
              <a:t>Neurogenic</a:t>
            </a:r>
            <a:r>
              <a:rPr lang="en-US" dirty="0"/>
              <a:t> component: Failure to initiate nerve impulse (or interrupted neural transmission) can occur following stroke, onset of Alzheimer’s disease, spinal cord injury, radical pelvic surgery, or onset of diabetic neuropathy. Sensory involvement of the genitalia is essential to achieve and maintain </a:t>
            </a:r>
            <a:r>
              <a:rPr lang="en-US" dirty="0" err="1"/>
              <a:t>reflexogenic</a:t>
            </a:r>
            <a:r>
              <a:rPr lang="en-US" dirty="0"/>
              <a:t> erection. This becomes increasingly important as the effect of psychological stimuli abates with age.</a:t>
            </a:r>
          </a:p>
          <a:p>
            <a:pPr marL="168638" indent="-168638">
              <a:buFontTx/>
              <a:buChar char="•"/>
            </a:pPr>
            <a:r>
              <a:rPr lang="en-US" dirty="0"/>
              <a:t>Hormonal modulation: Androgen deficiency decreases nocturnal erections and libido, and to some degree nitric oxide release in the corporal endothelium is androgen dependent. </a:t>
            </a:r>
            <a:r>
              <a:rPr lang="en-US" dirty="0" err="1"/>
              <a:t>Hyperprolactinemia</a:t>
            </a:r>
            <a:r>
              <a:rPr lang="en-US" dirty="0"/>
              <a:t> from any cause results in sexual dysfunction because </a:t>
            </a:r>
            <a:r>
              <a:rPr lang="en-US" dirty="0" err="1"/>
              <a:t>prolactin</a:t>
            </a:r>
            <a:r>
              <a:rPr lang="en-US" dirty="0"/>
              <a:t> inhibits central </a:t>
            </a:r>
            <a:r>
              <a:rPr lang="en-US" dirty="0" err="1"/>
              <a:t>dopaminergic</a:t>
            </a:r>
            <a:r>
              <a:rPr lang="en-US" dirty="0"/>
              <a:t> activity, resulting ultimately in </a:t>
            </a:r>
            <a:r>
              <a:rPr lang="en-US" dirty="0" err="1"/>
              <a:t>hypogonadism</a:t>
            </a:r>
            <a:r>
              <a:rPr lang="en-US" dirty="0"/>
              <a:t>.   </a:t>
            </a:r>
          </a:p>
          <a:p>
            <a:pPr marL="168638" indent="-168638">
              <a:buFontTx/>
              <a:buChar char="•"/>
            </a:pPr>
            <a:r>
              <a:rPr lang="en-US" dirty="0"/>
              <a:t>Extrinsic factors: Antipsychotic, antidepressant and central acting antihypertensive drugs have the potential to perturb the central neurotransmitter pathways involved in sexual function. ß-Adrenergic blocking agents, </a:t>
            </a:r>
            <a:r>
              <a:rPr lang="en-US" dirty="0" err="1"/>
              <a:t>thiazide</a:t>
            </a:r>
            <a:r>
              <a:rPr lang="en-US" dirty="0"/>
              <a:t> diuretics, and </a:t>
            </a:r>
            <a:r>
              <a:rPr lang="en-US" dirty="0" err="1"/>
              <a:t>spironolactone</a:t>
            </a:r>
            <a:r>
              <a:rPr lang="en-US" dirty="0"/>
              <a:t> can cause ED. Smoking can induce vasoconstriction and penile venous leakage due to its contractile effect on smooth muscle and alcohol in large quantities or chronic abuse can cause sedation and decreased libido.</a:t>
            </a:r>
          </a:p>
          <a:p>
            <a:pPr marL="168638" indent="-168638">
              <a:buFontTx/>
              <a:buChar char="•"/>
            </a:pPr>
            <a:endParaRPr lang="en-US" dirty="0"/>
          </a:p>
          <a:p>
            <a:pPr marL="168638" indent="-168638" eaLnBrk="0" hangingPunct="0">
              <a:spcBef>
                <a:spcPct val="0"/>
              </a:spcBef>
            </a:pPr>
            <a:r>
              <a:rPr lang="en-US" altLang="en-US" sz="900" dirty="0" err="1"/>
              <a:t>Lue</a:t>
            </a:r>
            <a:r>
              <a:rPr lang="en-US" altLang="en-US" sz="900" dirty="0"/>
              <a:t> TF. </a:t>
            </a:r>
            <a:r>
              <a:rPr lang="en-US" altLang="en-US" sz="900" i="1" dirty="0"/>
              <a:t>N </a:t>
            </a:r>
            <a:r>
              <a:rPr lang="en-US" altLang="en-US" sz="900" i="1" dirty="0" err="1"/>
              <a:t>Engl</a:t>
            </a:r>
            <a:r>
              <a:rPr lang="en-US" altLang="en-US" sz="900" i="1" dirty="0"/>
              <a:t> J Med.</a:t>
            </a:r>
            <a:r>
              <a:rPr lang="en-US" altLang="en-US" sz="900" dirty="0"/>
              <a:t> 2000;342:1802-1813. </a:t>
            </a:r>
          </a:p>
          <a:p>
            <a:pPr marL="168638" indent="-168638" eaLnBrk="0" hangingPunct="0">
              <a:spcBef>
                <a:spcPct val="0"/>
              </a:spcBef>
            </a:pPr>
            <a:r>
              <a:rPr lang="en-US" altLang="en-US" sz="900" dirty="0"/>
              <a:t>Miller TA. </a:t>
            </a:r>
            <a:r>
              <a:rPr lang="en-US" altLang="en-US" sz="900" i="1" dirty="0"/>
              <a:t>Am </a:t>
            </a:r>
            <a:r>
              <a:rPr lang="en-US" altLang="en-US" sz="900" i="1" dirty="0" err="1"/>
              <a:t>Fam</a:t>
            </a:r>
            <a:r>
              <a:rPr lang="en-US" altLang="en-US" sz="900" i="1" dirty="0"/>
              <a:t> Phys.</a:t>
            </a:r>
            <a:r>
              <a:rPr lang="en-US" altLang="en-US" sz="900" dirty="0"/>
              <a:t> 2001;61:95-104. </a:t>
            </a:r>
          </a:p>
          <a:p>
            <a:pPr marL="168638" indent="-168638" eaLnBrk="0" hangingPunct="0">
              <a:spcBef>
                <a:spcPct val="0"/>
              </a:spcBef>
            </a:pPr>
            <a:r>
              <a:rPr lang="en-US" altLang="en-US" sz="900" dirty="0"/>
              <a:t>NIH Consensus Development Panel on Impotence. </a:t>
            </a:r>
            <a:r>
              <a:rPr lang="en-US" altLang="en-US" sz="900" i="1" dirty="0"/>
              <a:t>JAMA.</a:t>
            </a:r>
            <a:r>
              <a:rPr lang="en-US" altLang="en-US" sz="900" dirty="0"/>
              <a:t> 1993;270:83-90.</a:t>
            </a:r>
            <a:r>
              <a:rPr lang="en-US" altLang="en-US" sz="900" dirty="0">
                <a:solidFill>
                  <a:srgbClr val="FFFFFF"/>
                </a:solidFill>
                <a:effectLst>
                  <a:outerShdw blurRad="38100" dist="38100" dir="2700000" algn="tl">
                    <a:srgbClr val="C0C0C0"/>
                  </a:outerShdw>
                </a:effectLst>
              </a:rPr>
              <a:t>.</a:t>
            </a:r>
            <a:endParaRPr lang="en-US" sz="900" dirty="0">
              <a:solidFill>
                <a:srgbClr val="FFFFFF"/>
              </a:solidFill>
              <a:effectLst>
                <a:outerShdw blurRad="38100" dist="38100" dir="2700000" algn="tl">
                  <a:srgbClr val="C0C0C0"/>
                </a:outerShdw>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10E25A-C973-4981-B56C-FA2A3C162009}" type="slidenum">
              <a:rPr lang="en-GB"/>
              <a:pPr/>
              <a:t>7</a:t>
            </a:fld>
            <a:endParaRPr lang="en-GB"/>
          </a:p>
        </p:txBody>
      </p:sp>
      <p:sp>
        <p:nvSpPr>
          <p:cNvPr id="4494338" name="Rectangle 2"/>
          <p:cNvSpPr>
            <a:spLocks noGrp="1" noRot="1" noChangeAspect="1" noChangeArrowheads="1" noTextEdit="1"/>
          </p:cNvSpPr>
          <p:nvPr>
            <p:ph type="sldImg"/>
          </p:nvPr>
        </p:nvSpPr>
        <p:spPr>
          <a:xfrm>
            <a:off x="1157521" y="378913"/>
            <a:ext cx="4542958" cy="3429000"/>
          </a:xfrm>
          <a:ln/>
        </p:spPr>
      </p:sp>
      <p:sp>
        <p:nvSpPr>
          <p:cNvPr id="4494339" name="Rectangle 3"/>
          <p:cNvSpPr>
            <a:spLocks noGrp="1" noChangeArrowheads="1"/>
          </p:cNvSpPr>
          <p:nvPr>
            <p:ph type="body" idx="1"/>
          </p:nvPr>
        </p:nvSpPr>
        <p:spPr/>
        <p:txBody>
          <a:bodyPr lIns="91057" tIns="45528" rIns="91057" bIns="45528"/>
          <a:lstStyle/>
          <a:p>
            <a:pPr marL="168638" indent="-168638">
              <a:buSzPct val="135000"/>
            </a:pPr>
            <a:r>
              <a:rPr lang="es-ES" b="1" dirty="0"/>
              <a:t>Punto fundamental:</a:t>
            </a:r>
            <a:endParaRPr lang="es-ES" dirty="0"/>
          </a:p>
          <a:p>
            <a:pPr marL="168638" indent="-168638">
              <a:buClr>
                <a:srgbClr val="000000"/>
              </a:buClr>
              <a:buFontTx/>
              <a:buChar char="•"/>
            </a:pPr>
            <a:r>
              <a:rPr lang="es-ES" dirty="0"/>
              <a:t>Las causas comunes de disfunción eréctil psicógena abarcan la ansiedad por el rendimiento, cuestiones de relación, falta de excitación sexual adecuada o disminución de la libido.</a:t>
            </a:r>
            <a:r>
              <a:rPr lang="es-ES" baseline="30000" dirty="0"/>
              <a:t>1-3</a:t>
            </a:r>
            <a:r>
              <a:rPr lang="es-ES" dirty="0"/>
              <a:t> </a:t>
            </a:r>
          </a:p>
          <a:p>
            <a:pPr marL="168638" indent="-168638">
              <a:buSzPct val="135000"/>
            </a:pPr>
            <a:r>
              <a:rPr lang="es-ES" b="1" dirty="0"/>
              <a:t>Puntos específicos:</a:t>
            </a:r>
            <a:r>
              <a:rPr lang="es-ES" dirty="0"/>
              <a:t>  </a:t>
            </a:r>
          </a:p>
          <a:p>
            <a:pPr marL="168638" indent="-168638">
              <a:buClr>
                <a:srgbClr val="000000"/>
              </a:buClr>
              <a:buFontTx/>
              <a:buChar char="•"/>
            </a:pPr>
            <a:r>
              <a:rPr lang="es-ES" dirty="0"/>
              <a:t>Se ha confirmado la asociación de la depresión y la DE al menos en dos estudios</a:t>
            </a:r>
            <a:r>
              <a:rPr lang="es-ES" baseline="30000" dirty="0"/>
              <a:t>4,5</a:t>
            </a:r>
            <a:r>
              <a:rPr lang="es-ES" dirty="0"/>
              <a:t>  </a:t>
            </a:r>
          </a:p>
          <a:p>
            <a:pPr marL="168638" indent="-168638">
              <a:buClr>
                <a:srgbClr val="000000"/>
              </a:buClr>
              <a:buFontTx/>
              <a:buChar char="•"/>
            </a:pPr>
            <a:r>
              <a:rPr lang="es-ES" dirty="0"/>
              <a:t>Los trastornos psiquiátricos manifiestos, entre ellos la depresión y la esquizofrenia, inducen DE. </a:t>
            </a:r>
          </a:p>
          <a:p>
            <a:pPr marL="168638" indent="-168638">
              <a:buClr>
                <a:srgbClr val="000000"/>
              </a:buClr>
              <a:buFontTx/>
              <a:buChar char="•"/>
            </a:pPr>
            <a:r>
              <a:rPr lang="es-ES" dirty="0"/>
              <a:t>El tratamiento de la depresión con inhibidores de la </a:t>
            </a:r>
            <a:r>
              <a:rPr lang="es-ES" dirty="0" err="1"/>
              <a:t>recaptación</a:t>
            </a:r>
            <a:r>
              <a:rPr lang="es-ES" dirty="0"/>
              <a:t> de serotonina suele inducir dificultades con el orgasmo y la satisfacción sexual. </a:t>
            </a:r>
          </a:p>
          <a:p>
            <a:pPr marL="168638" indent="-168638">
              <a:buClr>
                <a:srgbClr val="000000"/>
              </a:buClr>
              <a:buFontTx/>
              <a:buChar char="•"/>
            </a:pPr>
            <a:r>
              <a:rPr lang="es-ES" dirty="0"/>
              <a:t>El tratamiento de la esquizofrenia con neurolépticos puede disminuir la reducción de la libido inducida por la enfermedad, pero a menudo provoca dificultades de erección, orgasmo y satisfacción sexual.</a:t>
            </a:r>
            <a:r>
              <a:rPr lang="es-ES" baseline="30000" dirty="0"/>
              <a:t>6</a:t>
            </a:r>
            <a:endParaRPr lang="es-ES" dirty="0"/>
          </a:p>
          <a:p>
            <a:pPr marL="168638" indent="-168638">
              <a:buSzPct val="135000"/>
            </a:pPr>
            <a:endParaRPr lang="es-ES" dirty="0"/>
          </a:p>
          <a:p>
            <a:pPr marL="168638" indent="-168638">
              <a:spcBef>
                <a:spcPct val="0"/>
              </a:spcBef>
              <a:buSzPct val="135000"/>
            </a:pPr>
            <a:r>
              <a:rPr lang="es-ES" sz="900" dirty="0"/>
              <a:t>1. </a:t>
            </a:r>
            <a:r>
              <a:rPr lang="es-ES" sz="900" dirty="0" err="1"/>
              <a:t>Lue</a:t>
            </a:r>
            <a:r>
              <a:rPr lang="es-ES" sz="900" dirty="0"/>
              <a:t> TF. </a:t>
            </a:r>
            <a:r>
              <a:rPr lang="es-ES" sz="900" i="1" dirty="0"/>
              <a:t>N </a:t>
            </a:r>
            <a:r>
              <a:rPr lang="es-ES" sz="900" i="1" dirty="0" err="1"/>
              <a:t>Engl</a:t>
            </a:r>
            <a:r>
              <a:rPr lang="es-ES" sz="900" i="1" dirty="0"/>
              <a:t> J </a:t>
            </a:r>
            <a:r>
              <a:rPr lang="es-ES" sz="900" i="1" dirty="0" err="1"/>
              <a:t>Med</a:t>
            </a:r>
            <a:r>
              <a:rPr lang="es-ES" sz="900" i="1" dirty="0"/>
              <a:t>.</a:t>
            </a:r>
            <a:r>
              <a:rPr lang="es-ES" sz="900" dirty="0"/>
              <a:t> 2000;342:1802-1813. </a:t>
            </a:r>
          </a:p>
          <a:p>
            <a:pPr marL="168638" indent="-168638">
              <a:spcBef>
                <a:spcPct val="0"/>
              </a:spcBef>
              <a:buSzPct val="135000"/>
            </a:pPr>
            <a:r>
              <a:rPr lang="es-ES" sz="900" dirty="0"/>
              <a:t>2. </a:t>
            </a:r>
            <a:r>
              <a:rPr lang="es-ES" sz="900" dirty="0" err="1"/>
              <a:t>Usta</a:t>
            </a:r>
            <a:r>
              <a:rPr lang="es-ES" sz="900" dirty="0"/>
              <a:t> MF et al. </a:t>
            </a:r>
            <a:r>
              <a:rPr lang="es-ES" sz="900" i="1" dirty="0" err="1"/>
              <a:t>Urology</a:t>
            </a:r>
            <a:r>
              <a:rPr lang="es-ES" sz="900" i="1" dirty="0"/>
              <a:t>.</a:t>
            </a:r>
            <a:r>
              <a:rPr lang="es-ES" sz="900" dirty="0"/>
              <a:t> 2001;57:758-762.</a:t>
            </a:r>
          </a:p>
          <a:p>
            <a:pPr marL="168638" indent="-168638">
              <a:spcBef>
                <a:spcPct val="0"/>
              </a:spcBef>
              <a:buSzPct val="135000"/>
            </a:pPr>
            <a:r>
              <a:rPr lang="es-ES" sz="900" dirty="0"/>
              <a:t>3. </a:t>
            </a:r>
            <a:r>
              <a:rPr lang="es-ES" sz="900" dirty="0" err="1"/>
              <a:t>Tiefer</a:t>
            </a:r>
            <a:r>
              <a:rPr lang="es-ES" sz="900" dirty="0"/>
              <a:t> L, </a:t>
            </a:r>
            <a:r>
              <a:rPr lang="es-ES" sz="900" dirty="0" err="1"/>
              <a:t>Schuetz-Mueller</a:t>
            </a:r>
            <a:r>
              <a:rPr lang="es-ES" sz="900" dirty="0"/>
              <a:t> D. </a:t>
            </a:r>
            <a:r>
              <a:rPr lang="es-ES" sz="900" i="1" dirty="0" err="1"/>
              <a:t>Urol</a:t>
            </a:r>
            <a:r>
              <a:rPr lang="es-ES" sz="900" i="1" dirty="0"/>
              <a:t> </a:t>
            </a:r>
            <a:r>
              <a:rPr lang="es-ES" sz="900" i="1" dirty="0" err="1"/>
              <a:t>Clin</a:t>
            </a:r>
            <a:r>
              <a:rPr lang="es-ES" sz="900" i="1" dirty="0"/>
              <a:t> North </a:t>
            </a:r>
            <a:r>
              <a:rPr lang="es-ES" sz="900" i="1" dirty="0" err="1"/>
              <a:t>Am.</a:t>
            </a:r>
            <a:r>
              <a:rPr lang="es-ES" sz="900" dirty="0"/>
              <a:t> 1995;22:767-773. </a:t>
            </a:r>
          </a:p>
          <a:p>
            <a:pPr marL="168638" indent="-168638">
              <a:spcBef>
                <a:spcPct val="0"/>
              </a:spcBef>
              <a:buSzPct val="135000"/>
            </a:pPr>
            <a:r>
              <a:rPr lang="es-ES" sz="900" dirty="0"/>
              <a:t>4. </a:t>
            </a:r>
            <a:r>
              <a:rPr lang="es-ES" sz="900" dirty="0" err="1"/>
              <a:t>Shabsigh</a:t>
            </a:r>
            <a:r>
              <a:rPr lang="es-ES" sz="900" dirty="0"/>
              <a:t> R et al. </a:t>
            </a:r>
            <a:r>
              <a:rPr lang="es-ES" sz="900" i="1" dirty="0" err="1"/>
              <a:t>Urology</a:t>
            </a:r>
            <a:r>
              <a:rPr lang="es-ES" sz="900" i="1" dirty="0"/>
              <a:t>.</a:t>
            </a:r>
            <a:r>
              <a:rPr lang="es-ES" sz="900" dirty="0"/>
              <a:t> 1998;52:848-852. </a:t>
            </a:r>
          </a:p>
          <a:p>
            <a:pPr marL="168638" indent="-168638">
              <a:spcBef>
                <a:spcPct val="0"/>
              </a:spcBef>
              <a:buSzPct val="135000"/>
            </a:pPr>
            <a:r>
              <a:rPr lang="es-ES" sz="900" dirty="0"/>
              <a:t>5. Araujo AB et al. </a:t>
            </a:r>
            <a:r>
              <a:rPr lang="es-ES" sz="900" i="1" dirty="0"/>
              <a:t>Am J </a:t>
            </a:r>
            <a:r>
              <a:rPr lang="es-ES" sz="900" i="1" dirty="0" err="1"/>
              <a:t>Epidemiol</a:t>
            </a:r>
            <a:r>
              <a:rPr lang="es-ES" sz="900" i="1" dirty="0"/>
              <a:t>.</a:t>
            </a:r>
            <a:r>
              <a:rPr lang="es-ES" sz="900" dirty="0"/>
              <a:t> 2000;152:533-541. </a:t>
            </a:r>
          </a:p>
          <a:p>
            <a:pPr marL="168638" indent="-168638">
              <a:spcBef>
                <a:spcPct val="0"/>
              </a:spcBef>
              <a:buSzPct val="135000"/>
            </a:pPr>
            <a:r>
              <a:rPr lang="es-ES" sz="900" dirty="0"/>
              <a:t>6. </a:t>
            </a:r>
            <a:r>
              <a:rPr lang="es-ES" sz="900" dirty="0" err="1"/>
              <a:t>Aizenberg</a:t>
            </a:r>
            <a:r>
              <a:rPr lang="es-ES" sz="900" dirty="0"/>
              <a:t> D et al. </a:t>
            </a:r>
            <a:r>
              <a:rPr lang="es-ES" sz="900" i="1" dirty="0"/>
              <a:t>J </a:t>
            </a:r>
            <a:r>
              <a:rPr lang="es-ES" sz="900" i="1" dirty="0" err="1"/>
              <a:t>Clin</a:t>
            </a:r>
            <a:r>
              <a:rPr lang="es-ES" sz="900" i="1" dirty="0"/>
              <a:t> </a:t>
            </a:r>
            <a:r>
              <a:rPr lang="es-ES" sz="900" i="1" dirty="0" err="1"/>
              <a:t>Psych</a:t>
            </a:r>
            <a:r>
              <a:rPr lang="es-ES" sz="900" i="1" dirty="0"/>
              <a:t>.</a:t>
            </a:r>
            <a:r>
              <a:rPr lang="es-ES" sz="900" dirty="0"/>
              <a:t> 1995;56:137-141.</a:t>
            </a:r>
          </a:p>
          <a:p>
            <a:pPr marL="168638" indent="-168638">
              <a:spcBef>
                <a:spcPct val="0"/>
              </a:spcBef>
              <a:buSzPct val="135000"/>
            </a:pPr>
            <a:endParaRPr lang="es-ES" sz="9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249748-28A2-44A7-9FDF-0FAE83AA0A75}" type="slidenum">
              <a:rPr lang="en-GB"/>
              <a:pPr/>
              <a:t>8</a:t>
            </a:fld>
            <a:endParaRPr lang="en-GB"/>
          </a:p>
        </p:txBody>
      </p:sp>
      <p:sp>
        <p:nvSpPr>
          <p:cNvPr id="3928066" name="Rectangle 2"/>
          <p:cNvSpPr>
            <a:spLocks noGrp="1" noRot="1" noChangeAspect="1" noChangeArrowheads="1" noTextEdit="1"/>
          </p:cNvSpPr>
          <p:nvPr>
            <p:ph type="sldImg"/>
          </p:nvPr>
        </p:nvSpPr>
        <p:spPr>
          <a:ln/>
        </p:spPr>
      </p:sp>
      <p:sp>
        <p:nvSpPr>
          <p:cNvPr id="39280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F78AC1-9062-4B98-A7D3-9835A5159543}" type="slidenum">
              <a:rPr lang="en-GB"/>
              <a:pPr/>
              <a:t>9</a:t>
            </a:fld>
            <a:endParaRPr lang="en-GB"/>
          </a:p>
        </p:txBody>
      </p:sp>
      <p:sp>
        <p:nvSpPr>
          <p:cNvPr id="3929090" name="Rectangle 2"/>
          <p:cNvSpPr>
            <a:spLocks noGrp="1" noRot="1" noChangeAspect="1" noChangeArrowheads="1" noTextEdit="1"/>
          </p:cNvSpPr>
          <p:nvPr>
            <p:ph type="sldImg"/>
          </p:nvPr>
        </p:nvSpPr>
        <p:spPr>
          <a:ln/>
        </p:spPr>
      </p:sp>
      <p:sp>
        <p:nvSpPr>
          <p:cNvPr id="39290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EC825B-E9D0-486C-AB8F-C1CB44A8061D}" type="slidenum">
              <a:rPr lang="en-GB"/>
              <a:pPr/>
              <a:t>10</a:t>
            </a:fld>
            <a:endParaRPr lang="en-GB"/>
          </a:p>
        </p:txBody>
      </p:sp>
      <p:sp>
        <p:nvSpPr>
          <p:cNvPr id="1653762" name="Rectangle 2"/>
          <p:cNvSpPr>
            <a:spLocks noGrp="1" noRot="1" noChangeAspect="1" noChangeArrowheads="1" noTextEdit="1"/>
          </p:cNvSpPr>
          <p:nvPr>
            <p:ph type="sldImg"/>
          </p:nvPr>
        </p:nvSpPr>
        <p:spPr>
          <a:ln/>
        </p:spPr>
      </p:sp>
      <p:sp>
        <p:nvSpPr>
          <p:cNvPr id="1653763" name="Rectangle 3"/>
          <p:cNvSpPr>
            <a:spLocks noGrp="1" noChangeArrowheads="1"/>
          </p:cNvSpPr>
          <p:nvPr>
            <p:ph type="body" idx="1"/>
          </p:nvPr>
        </p:nvSpPr>
        <p:spPr/>
        <p:txBody>
          <a:bodyPr/>
          <a:lstStyle/>
          <a:p>
            <a:pPr marL="168638" indent="-168638"/>
            <a:r>
              <a:rPr lang="es-ES" b="1" dirty="0"/>
              <a:t>Punto fundamental:</a:t>
            </a:r>
            <a:endParaRPr lang="es-ES" dirty="0"/>
          </a:p>
          <a:p>
            <a:pPr marL="168638" indent="-168638">
              <a:buClr>
                <a:srgbClr val="000000"/>
              </a:buClr>
              <a:buFontTx/>
              <a:buChar char="•"/>
            </a:pPr>
            <a:r>
              <a:rPr lang="es-ES" dirty="0"/>
              <a:t>No sólo las parejas que experimentan DE están cargadas frecuentemente de problemas psicológicos, sino que la DE puede señalar también la presencia de una enfermedad subyacente más grave.</a:t>
            </a:r>
          </a:p>
          <a:p>
            <a:pPr marL="168638" indent="-168638"/>
            <a:r>
              <a:rPr lang="es-ES" b="1" dirty="0"/>
              <a:t>Puntos específicos:</a:t>
            </a:r>
            <a:r>
              <a:rPr lang="es-ES" dirty="0"/>
              <a:t>  </a:t>
            </a:r>
          </a:p>
          <a:p>
            <a:pPr marL="168638" indent="-168638">
              <a:buClr>
                <a:srgbClr val="000000"/>
              </a:buClr>
              <a:buFontTx/>
              <a:buChar char="•"/>
            </a:pPr>
            <a:r>
              <a:rPr lang="es-ES" dirty="0"/>
              <a:t>Es importante desde el punto de vista médico diagnosticar y tratar la DE. Esta enfermedad suele estar asociada a enfermedades concomitantes que pueden no haberse detectado previamente, como las enfermedades cardiovasculares, la diabetes y la depresión. </a:t>
            </a:r>
          </a:p>
          <a:p>
            <a:pPr marL="168638" indent="-168638">
              <a:buClr>
                <a:srgbClr val="000000"/>
              </a:buClr>
              <a:buFontTx/>
              <a:buChar char="•"/>
            </a:pPr>
            <a:r>
              <a:rPr lang="es-ES" dirty="0"/>
              <a:t>La angustia asociada a la DE puede tener un efecto negativo grave sobre la calidad de vida global de los pacientes, así como sobre sus relaciones interpersonales. La evaluación de la DE debe incluir una determinación de las posibles causas subyacentes y la identificación del tratamiento apropiado después de una evaluación médica completa.</a:t>
            </a:r>
          </a:p>
          <a:p>
            <a:pPr marL="168638" indent="-168638">
              <a:buClr>
                <a:srgbClr val="000000"/>
              </a:buClr>
              <a:buFontTx/>
              <a:buChar char="•"/>
            </a:pPr>
            <a:r>
              <a:rPr lang="es-ES" dirty="0"/>
              <a:t>La conservación de la potencia es un fuerte motivador para los varones. Los médicos pueden utilizar esta motivación para impulsar un mejor cumplimiento del tratamiento farmacológico y una mejor adherencia a los consejos sobre modificación del estilo de vida.</a:t>
            </a:r>
          </a:p>
          <a:p>
            <a:pPr marL="168638" indent="-168638">
              <a:buClr>
                <a:srgbClr val="000000"/>
              </a:buClr>
              <a:buFontTx/>
              <a:buChar char="•"/>
            </a:pPr>
            <a:r>
              <a:rPr lang="es-ES" dirty="0"/>
              <a:t>Por tanto, es importante preguntar a los pacientes sobre su función sexual.</a:t>
            </a:r>
          </a:p>
          <a:p>
            <a:pPr marL="168638" indent="-168638">
              <a:buClr>
                <a:srgbClr val="000000"/>
              </a:buClr>
              <a:buFontTx/>
              <a:buChar char="•"/>
            </a:pPr>
            <a:endParaRPr lang="es-ES" dirty="0"/>
          </a:p>
          <a:p>
            <a:pPr marL="168638" indent="-168638">
              <a:spcBef>
                <a:spcPct val="0"/>
              </a:spcBef>
            </a:pPr>
            <a:r>
              <a:rPr lang="es-ES" sz="900" dirty="0" err="1"/>
              <a:t>Goldstein</a:t>
            </a:r>
            <a:r>
              <a:rPr lang="es-ES" sz="900" dirty="0"/>
              <a:t> I. </a:t>
            </a:r>
            <a:r>
              <a:rPr lang="es-ES" sz="900" i="1" dirty="0" err="1"/>
              <a:t>Int</a:t>
            </a:r>
            <a:r>
              <a:rPr lang="es-ES" sz="900" i="1" dirty="0"/>
              <a:t> J </a:t>
            </a:r>
            <a:r>
              <a:rPr lang="es-ES" sz="900" i="1" dirty="0" err="1"/>
              <a:t>Impot</a:t>
            </a:r>
            <a:r>
              <a:rPr lang="es-ES" sz="900" i="1" dirty="0"/>
              <a:t> Res</a:t>
            </a:r>
            <a:r>
              <a:rPr lang="es-ES" sz="900" dirty="0"/>
              <a:t>. 2000;12(</a:t>
            </a:r>
            <a:r>
              <a:rPr lang="es-ES" sz="900" dirty="0" err="1"/>
              <a:t>suppl</a:t>
            </a:r>
            <a:r>
              <a:rPr lang="es-ES" sz="900" dirty="0"/>
              <a:t> 4):S147-S151.</a:t>
            </a:r>
          </a:p>
          <a:p>
            <a:pPr marL="168638" indent="-168638">
              <a:spcBef>
                <a:spcPct val="0"/>
              </a:spcBef>
            </a:pPr>
            <a:r>
              <a:rPr lang="es-ES" sz="900" dirty="0" err="1"/>
              <a:t>Goldstein</a:t>
            </a:r>
            <a:r>
              <a:rPr lang="es-ES" sz="900" dirty="0"/>
              <a:t> I. </a:t>
            </a:r>
            <a:r>
              <a:rPr lang="es-ES" sz="900" i="1" dirty="0"/>
              <a:t>Am J </a:t>
            </a:r>
            <a:r>
              <a:rPr lang="es-ES" sz="900" i="1" dirty="0" err="1"/>
              <a:t>Cardiol</a:t>
            </a:r>
            <a:r>
              <a:rPr lang="es-ES" sz="900" dirty="0"/>
              <a:t>. 2000;86(</a:t>
            </a:r>
            <a:r>
              <a:rPr lang="es-ES" sz="900" dirty="0" err="1"/>
              <a:t>suppl</a:t>
            </a:r>
            <a:r>
              <a:rPr lang="es-ES" sz="900" dirty="0"/>
              <a:t>):41F-45F.</a:t>
            </a:r>
          </a:p>
          <a:p>
            <a:pPr marL="168638" indent="-168638"/>
            <a:endParaRPr lang="es-ES" sz="600" dirty="0"/>
          </a:p>
          <a:p>
            <a:pPr marL="168638" indent="-168638"/>
            <a:endParaRPr lang="es-ES" sz="6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C6EA5-9D0F-487A-9368-E88DE5DEF2BC}" type="slidenum">
              <a:rPr lang="en-GB"/>
              <a:pPr/>
              <a:t>11</a:t>
            </a:fld>
            <a:endParaRPr lang="en-GB"/>
          </a:p>
        </p:txBody>
      </p:sp>
      <p:sp>
        <p:nvSpPr>
          <p:cNvPr id="1659906" name="Rectangle 2"/>
          <p:cNvSpPr>
            <a:spLocks noGrp="1" noRot="1" noChangeAspect="1" noChangeArrowheads="1" noTextEdit="1"/>
          </p:cNvSpPr>
          <p:nvPr>
            <p:ph type="sldImg"/>
          </p:nvPr>
        </p:nvSpPr>
        <p:spPr>
          <a:xfrm>
            <a:off x="1160632" y="682669"/>
            <a:ext cx="4544515" cy="3430566"/>
          </a:xfrm>
          <a:ln/>
        </p:spPr>
      </p:sp>
      <p:sp>
        <p:nvSpPr>
          <p:cNvPr id="1659907" name="Rectangle 3"/>
          <p:cNvSpPr>
            <a:spLocks noGrp="1" noChangeArrowheads="1"/>
          </p:cNvSpPr>
          <p:nvPr>
            <p:ph type="body" idx="1"/>
          </p:nvPr>
        </p:nvSpPr>
        <p:spPr>
          <a:xfrm>
            <a:off x="228704" y="4338704"/>
            <a:ext cx="6400593" cy="4230666"/>
          </a:xfrm>
          <a:noFill/>
          <a:ln/>
        </p:spPr>
        <p:txBody>
          <a:bodyPr lIns="89938" tIns="44969" rIns="89938" bIns="44969"/>
          <a:lstStyle/>
          <a:p>
            <a:pPr marL="168638" indent="-168638">
              <a:tabLst>
                <a:tab pos="449702" algn="l"/>
              </a:tabLst>
            </a:pPr>
            <a:r>
              <a:rPr lang="es-ES" b="1" dirty="0"/>
              <a:t>Punto fundamental:</a:t>
            </a:r>
            <a:endParaRPr lang="es-ES" dirty="0"/>
          </a:p>
          <a:p>
            <a:pPr marL="168638" indent="-168638">
              <a:buClr>
                <a:srgbClr val="000000"/>
              </a:buClr>
              <a:buFontTx/>
              <a:buChar char="•"/>
              <a:tabLst>
                <a:tab pos="449702" algn="l"/>
              </a:tabLst>
            </a:pPr>
            <a:r>
              <a:rPr lang="es-ES" dirty="0"/>
              <a:t>Deberá preguntarse de manera sistemática por la DE a los varones que presenten estos factores de riesgo principales.</a:t>
            </a:r>
          </a:p>
          <a:p>
            <a:pPr marL="168638" indent="-168638">
              <a:tabLst>
                <a:tab pos="449702" algn="l"/>
              </a:tabLst>
            </a:pPr>
            <a:r>
              <a:rPr lang="es-ES" b="1" dirty="0"/>
              <a:t>Puntos específicos:</a:t>
            </a:r>
            <a:r>
              <a:rPr lang="es-ES" dirty="0"/>
              <a:t>  </a:t>
            </a:r>
          </a:p>
          <a:p>
            <a:pPr marL="168638" indent="-168638">
              <a:buClr>
                <a:srgbClr val="000000"/>
              </a:buClr>
              <a:buFontTx/>
              <a:buChar char="•"/>
              <a:tabLst>
                <a:tab pos="449702" algn="l"/>
              </a:tabLst>
            </a:pPr>
            <a:r>
              <a:rPr lang="es-ES" dirty="0"/>
              <a:t>Una amplia variedad de situaciones o dolencias representan factores de riesgo principales para la DE:</a:t>
            </a:r>
            <a:endParaRPr lang="es-ES" baseline="30000" dirty="0"/>
          </a:p>
          <a:p>
            <a:pPr lvl="1" indent="-168638">
              <a:spcBef>
                <a:spcPct val="40000"/>
              </a:spcBef>
              <a:buClr>
                <a:srgbClr val="000000"/>
              </a:buClr>
              <a:buFontTx/>
              <a:buChar char="•"/>
              <a:tabLst>
                <a:tab pos="449702" algn="l"/>
              </a:tabLst>
            </a:pPr>
            <a:r>
              <a:rPr lang="es-ES" dirty="0"/>
              <a:t>Edad avanzada</a:t>
            </a:r>
          </a:p>
          <a:p>
            <a:pPr lvl="1" indent="-168638">
              <a:spcBef>
                <a:spcPct val="40000"/>
              </a:spcBef>
              <a:buClr>
                <a:srgbClr val="000000"/>
              </a:buClr>
              <a:buFontTx/>
              <a:buChar char="•"/>
              <a:tabLst>
                <a:tab pos="449702" algn="l"/>
              </a:tabLst>
            </a:pPr>
            <a:r>
              <a:rPr lang="es-ES" dirty="0"/>
              <a:t>Dolencias crónicas (por ejemplo, hipertensión, diabetes, depresión, enfermedad cardiovascular)</a:t>
            </a:r>
          </a:p>
          <a:p>
            <a:pPr lvl="1" indent="-168638">
              <a:spcBef>
                <a:spcPct val="40000"/>
              </a:spcBef>
              <a:buClr>
                <a:srgbClr val="000000"/>
              </a:buClr>
              <a:buFontTx/>
              <a:buChar char="•"/>
              <a:tabLst>
                <a:tab pos="449702" algn="l"/>
              </a:tabLst>
            </a:pPr>
            <a:r>
              <a:rPr lang="es-ES" dirty="0"/>
              <a:t>Medicinas (por ejemplo, diuréticos </a:t>
            </a:r>
            <a:r>
              <a:rPr lang="es-ES" dirty="0" err="1"/>
              <a:t>tiacídicos</a:t>
            </a:r>
            <a:r>
              <a:rPr lang="es-ES" dirty="0"/>
              <a:t>, beta-bloqueantes, inhibidores de la </a:t>
            </a:r>
            <a:r>
              <a:rPr lang="es-ES" dirty="0" err="1"/>
              <a:t>recaptación</a:t>
            </a:r>
            <a:r>
              <a:rPr lang="es-ES" dirty="0"/>
              <a:t> de serotonina (selectivos o no, entre ellos la </a:t>
            </a:r>
            <a:r>
              <a:rPr lang="es-ES" dirty="0" err="1"/>
              <a:t>fluoxetina</a:t>
            </a:r>
            <a:r>
              <a:rPr lang="es-ES" dirty="0"/>
              <a:t>, etc.)</a:t>
            </a:r>
          </a:p>
          <a:p>
            <a:pPr lvl="1" indent="-168638">
              <a:spcBef>
                <a:spcPct val="40000"/>
              </a:spcBef>
              <a:buClr>
                <a:srgbClr val="000000"/>
              </a:buClr>
              <a:buFontTx/>
              <a:buChar char="•"/>
              <a:tabLst>
                <a:tab pos="449702" algn="l"/>
              </a:tabLst>
            </a:pPr>
            <a:r>
              <a:rPr lang="es-ES" dirty="0"/>
              <a:t>Comportamientos insanos (por ejemplo, alcoholismo, tabaquismo) </a:t>
            </a:r>
            <a:endParaRPr lang="es-ES" sz="900" dirty="0"/>
          </a:p>
          <a:p>
            <a:pPr marL="168638" indent="-168638">
              <a:tabLst>
                <a:tab pos="449702" algn="l"/>
              </a:tabLst>
            </a:pPr>
            <a:endParaRPr lang="es-ES" sz="900" dirty="0"/>
          </a:p>
          <a:p>
            <a:pPr marL="168638" indent="-168638">
              <a:tabLst>
                <a:tab pos="449702" algn="l"/>
              </a:tabLst>
            </a:pPr>
            <a:r>
              <a:rPr lang="es-ES" sz="900" dirty="0" err="1"/>
              <a:t>Feldman</a:t>
            </a:r>
            <a:r>
              <a:rPr lang="es-ES" sz="900" dirty="0"/>
              <a:t> HA et al. </a:t>
            </a:r>
            <a:r>
              <a:rPr lang="es-ES" sz="900" i="1" dirty="0"/>
              <a:t>J </a:t>
            </a:r>
            <a:r>
              <a:rPr lang="es-ES" sz="900" i="1" dirty="0" err="1"/>
              <a:t>Urol</a:t>
            </a:r>
            <a:r>
              <a:rPr lang="es-ES" sz="900" i="1" dirty="0"/>
              <a:t>. </a:t>
            </a:r>
            <a:r>
              <a:rPr lang="es-ES" sz="900" dirty="0"/>
              <a:t>1994;151:54-61.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5C85CA-248A-46E2-B1E8-3555A5780818}" type="slidenum">
              <a:rPr lang="en-GB"/>
              <a:pPr/>
              <a:t>12</a:t>
            </a:fld>
            <a:endParaRPr lang="en-GB"/>
          </a:p>
        </p:txBody>
      </p:sp>
      <p:sp>
        <p:nvSpPr>
          <p:cNvPr id="4525058" name="Rectangle 2"/>
          <p:cNvSpPr>
            <a:spLocks noGrp="1" noRot="1" noChangeAspect="1" noChangeArrowheads="1" noTextEdit="1"/>
          </p:cNvSpPr>
          <p:nvPr>
            <p:ph type="sldImg"/>
          </p:nvPr>
        </p:nvSpPr>
        <p:spPr>
          <a:xfrm>
            <a:off x="1160632" y="682669"/>
            <a:ext cx="4544515" cy="3430566"/>
          </a:xfrm>
          <a:ln/>
        </p:spPr>
      </p:sp>
      <p:sp>
        <p:nvSpPr>
          <p:cNvPr id="4525059" name="Rectangle 3"/>
          <p:cNvSpPr>
            <a:spLocks noGrp="1" noChangeArrowheads="1"/>
          </p:cNvSpPr>
          <p:nvPr>
            <p:ph type="body" idx="1"/>
          </p:nvPr>
        </p:nvSpPr>
        <p:spPr>
          <a:xfrm>
            <a:off x="228704" y="4337137"/>
            <a:ext cx="6400593" cy="4229100"/>
          </a:xfrm>
        </p:spPr>
        <p:txBody>
          <a:bodyPr/>
          <a:lstStyle/>
          <a:p>
            <a:pPr marL="206113" indent="-206113"/>
            <a:r>
              <a:rPr lang="es-ES" b="1" dirty="0"/>
              <a:t>Punto fundamental:</a:t>
            </a:r>
            <a:endParaRPr lang="es-ES" dirty="0"/>
          </a:p>
          <a:p>
            <a:pPr marL="206113" indent="-206113">
              <a:buClr>
                <a:srgbClr val="000000"/>
              </a:buClr>
              <a:buFontTx/>
              <a:buChar char="•"/>
            </a:pPr>
            <a:r>
              <a:rPr lang="es-ES" dirty="0"/>
              <a:t>Un estilo de vida insano puede contribuir al desarrollo de la DE. Por consiguiente, los médicos deben recomendar a sus pacientes una modificación de su comportamiento</a:t>
            </a:r>
            <a:r>
              <a:rPr lang="es-ES" baseline="30000" dirty="0"/>
              <a:t>1-3</a:t>
            </a:r>
            <a:endParaRPr lang="es-ES" dirty="0"/>
          </a:p>
          <a:p>
            <a:pPr marL="206113" indent="-206113"/>
            <a:r>
              <a:rPr lang="es-ES" b="1" dirty="0"/>
              <a:t>Puntos específicos:</a:t>
            </a:r>
            <a:r>
              <a:rPr lang="es-ES" dirty="0"/>
              <a:t>  </a:t>
            </a:r>
          </a:p>
          <a:p>
            <a:pPr marL="206113" indent="-206113">
              <a:buClr>
                <a:srgbClr val="000000"/>
              </a:buClr>
              <a:buFontTx/>
              <a:buChar char="•"/>
            </a:pPr>
            <a:r>
              <a:rPr lang="es-ES" dirty="0"/>
              <a:t>Deben fomentarse las siguientes modificaciones en el estilo de vida: dejar de fumar,</a:t>
            </a:r>
            <a:r>
              <a:rPr lang="es-ES" baseline="30000" dirty="0"/>
              <a:t>1,2</a:t>
            </a:r>
            <a:r>
              <a:rPr lang="es-ES" dirty="0"/>
              <a:t> evitar o limitar el consumo de alcohol,</a:t>
            </a:r>
            <a:r>
              <a:rPr lang="es-ES" baseline="30000" dirty="0"/>
              <a:t>1</a:t>
            </a:r>
            <a:r>
              <a:rPr lang="es-ES" dirty="0"/>
              <a:t> consumir una dieta sana </a:t>
            </a:r>
            <a:r>
              <a:rPr lang="es-ES" baseline="30000" dirty="0"/>
              <a:t>2</a:t>
            </a:r>
            <a:r>
              <a:rPr lang="es-ES" dirty="0"/>
              <a:t> y practicar ejercicio</a:t>
            </a:r>
            <a:r>
              <a:rPr lang="es-ES" baseline="30000" dirty="0"/>
              <a:t>3</a:t>
            </a:r>
            <a:endParaRPr lang="es-ES" dirty="0"/>
          </a:p>
          <a:p>
            <a:pPr marL="505915" lvl="1" indent="-224851">
              <a:spcBef>
                <a:spcPct val="0"/>
              </a:spcBef>
            </a:pPr>
            <a:endParaRPr lang="es-ES" sz="900" dirty="0"/>
          </a:p>
          <a:p>
            <a:pPr marL="505915" lvl="1" indent="-224851">
              <a:spcBef>
                <a:spcPct val="0"/>
              </a:spcBef>
            </a:pPr>
            <a:endParaRPr lang="es-ES" sz="900" dirty="0"/>
          </a:p>
          <a:p>
            <a:pPr marL="206113" indent="-206113">
              <a:spcBef>
                <a:spcPct val="0"/>
              </a:spcBef>
              <a:buClr>
                <a:srgbClr val="000000"/>
              </a:buClr>
              <a:buFontTx/>
              <a:buAutoNum type="arabicPeriod"/>
            </a:pPr>
            <a:r>
              <a:rPr lang="es-ES" sz="900" dirty="0"/>
              <a:t>Recomendaciones de la 1ª Consulta internacional sobre disfunción eréctil. In: </a:t>
            </a:r>
            <a:r>
              <a:rPr lang="es-ES" sz="900" dirty="0" err="1"/>
              <a:t>Jardin</a:t>
            </a:r>
            <a:r>
              <a:rPr lang="es-ES" sz="900" dirty="0"/>
              <a:t> A et al, eds. </a:t>
            </a:r>
            <a:r>
              <a:rPr lang="es-ES" sz="900" i="1" dirty="0" err="1"/>
              <a:t>Erectile</a:t>
            </a:r>
            <a:r>
              <a:rPr lang="es-ES" sz="900" i="1" dirty="0"/>
              <a:t> </a:t>
            </a:r>
            <a:r>
              <a:rPr lang="es-ES" sz="900" i="1" dirty="0" err="1"/>
              <a:t>Dysfunction</a:t>
            </a:r>
            <a:r>
              <a:rPr lang="es-ES" sz="900" i="1" dirty="0"/>
              <a:t>.</a:t>
            </a:r>
            <a:r>
              <a:rPr lang="en-US" sz="900" dirty="0"/>
              <a:t> Plymouth, UK: Health Publication, Ltd; 2000:711-726. </a:t>
            </a:r>
          </a:p>
          <a:p>
            <a:pPr marL="206113" indent="-206113">
              <a:spcBef>
                <a:spcPct val="0"/>
              </a:spcBef>
              <a:buClr>
                <a:srgbClr val="000000"/>
              </a:buClr>
              <a:buFontTx/>
              <a:buAutoNum type="arabicPeriod"/>
            </a:pPr>
            <a:r>
              <a:rPr lang="en-US" sz="900" dirty="0"/>
              <a:t>Feldman HA et al. </a:t>
            </a:r>
            <a:r>
              <a:rPr lang="en-US" sz="900" i="1" dirty="0" err="1"/>
              <a:t>Prev</a:t>
            </a:r>
            <a:r>
              <a:rPr lang="en-US" sz="900" i="1" dirty="0"/>
              <a:t> Med.</a:t>
            </a:r>
            <a:r>
              <a:rPr lang="en-US" sz="900" dirty="0"/>
              <a:t> 2000;30:328-338.</a:t>
            </a:r>
          </a:p>
          <a:p>
            <a:pPr marL="206113" indent="-206113">
              <a:spcBef>
                <a:spcPct val="0"/>
              </a:spcBef>
              <a:buClr>
                <a:srgbClr val="000000"/>
              </a:buClr>
              <a:buFontTx/>
              <a:buAutoNum type="arabicPeriod"/>
            </a:pPr>
            <a:r>
              <a:rPr lang="en-US" sz="900" dirty="0"/>
              <a:t>Derby CA et al. </a:t>
            </a:r>
            <a:r>
              <a:rPr lang="en-US" sz="900" i="1" dirty="0"/>
              <a:t>Urology.</a:t>
            </a:r>
            <a:r>
              <a:rPr lang="en-US" sz="900" dirty="0"/>
              <a:t> 2000;56:302-306.</a:t>
            </a:r>
          </a:p>
          <a:p>
            <a:pPr marL="206113" indent="-206113">
              <a:spcBef>
                <a:spcPct val="0"/>
              </a:spcBef>
              <a:buClr>
                <a:srgbClr val="000000"/>
              </a:buClr>
              <a:buFontTx/>
              <a:buAutoNum type="arabicPeriod"/>
            </a:pPr>
            <a:endParaRPr lang="en-US" sz="9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A6CF0-FDF0-44CA-90CC-09B0E0F7EC49}" type="slidenum">
              <a:rPr lang="en-GB"/>
              <a:pPr/>
              <a:t>13</a:t>
            </a:fld>
            <a:endParaRPr lang="en-GB"/>
          </a:p>
        </p:txBody>
      </p:sp>
      <p:sp>
        <p:nvSpPr>
          <p:cNvPr id="4533250" name="Rectangle 2"/>
          <p:cNvSpPr>
            <a:spLocks noGrp="1" noRot="1" noChangeAspect="1" noChangeArrowheads="1" noTextEdit="1"/>
          </p:cNvSpPr>
          <p:nvPr>
            <p:ph type="sldImg"/>
          </p:nvPr>
        </p:nvSpPr>
        <p:spPr>
          <a:xfrm>
            <a:off x="1160632" y="682669"/>
            <a:ext cx="4544515" cy="3430566"/>
          </a:xfrm>
          <a:ln/>
        </p:spPr>
      </p:sp>
      <p:sp>
        <p:nvSpPr>
          <p:cNvPr id="4533251" name="Rectangle 3"/>
          <p:cNvSpPr>
            <a:spLocks noGrp="1" noChangeArrowheads="1"/>
          </p:cNvSpPr>
          <p:nvPr>
            <p:ph type="body" idx="1"/>
          </p:nvPr>
        </p:nvSpPr>
        <p:spPr>
          <a:xfrm>
            <a:off x="228704" y="4337137"/>
            <a:ext cx="6400593" cy="4229100"/>
          </a:xfrm>
        </p:spPr>
        <p:txBody>
          <a:bodyPr/>
          <a:lstStyle/>
          <a:p>
            <a:pPr marL="206113" indent="-206113"/>
            <a:r>
              <a:rPr lang="es-ES" b="1" dirty="0"/>
              <a:t>Punto fundamental:</a:t>
            </a:r>
            <a:endParaRPr lang="es-ES" dirty="0"/>
          </a:p>
          <a:p>
            <a:pPr marL="206113" indent="-206113">
              <a:buClr>
                <a:srgbClr val="000000"/>
              </a:buClr>
              <a:buFontTx/>
              <a:buChar char="•"/>
            </a:pPr>
            <a:r>
              <a:rPr lang="es-ES" dirty="0"/>
              <a:t>Los inhibidores de la </a:t>
            </a:r>
            <a:r>
              <a:rPr lang="es-ES" dirty="0" err="1"/>
              <a:t>fosfodiesterasa</a:t>
            </a:r>
            <a:r>
              <a:rPr lang="es-ES" dirty="0"/>
              <a:t> de tipo 5 son el tipo de tratamiento para la DE utilizado con más frecuencia.  </a:t>
            </a:r>
          </a:p>
          <a:p>
            <a:pPr marL="206113" indent="-206113"/>
            <a:r>
              <a:rPr lang="es-ES" b="1" dirty="0"/>
              <a:t>Puntos específicos:</a:t>
            </a:r>
            <a:endParaRPr lang="es-ES" dirty="0"/>
          </a:p>
          <a:p>
            <a:pPr marL="206113" indent="-206113">
              <a:buClr>
                <a:srgbClr val="000000"/>
              </a:buClr>
              <a:buFontTx/>
              <a:buChar char="•"/>
            </a:pPr>
            <a:r>
              <a:rPr lang="es-ES" dirty="0"/>
              <a:t>Hay 3 (PDE5) inhibidores indicados para el tratamiento de la DE: el tadalafilo,</a:t>
            </a:r>
            <a:r>
              <a:rPr lang="es-ES" baseline="30000" dirty="0"/>
              <a:t>1</a:t>
            </a:r>
            <a:r>
              <a:rPr lang="es-ES" dirty="0"/>
              <a:t> el </a:t>
            </a:r>
            <a:r>
              <a:rPr lang="es-ES" dirty="0" err="1"/>
              <a:t>HCl</a:t>
            </a:r>
            <a:r>
              <a:rPr lang="es-ES" dirty="0"/>
              <a:t> de vardenafilo</a:t>
            </a:r>
            <a:r>
              <a:rPr lang="es-ES" baseline="30000" dirty="0"/>
              <a:t>2</a:t>
            </a:r>
            <a:r>
              <a:rPr lang="es-ES" dirty="0"/>
              <a:t> y el citrato de sildenafilo</a:t>
            </a:r>
            <a:r>
              <a:rPr lang="es-ES" baseline="30000" dirty="0"/>
              <a:t>3</a:t>
            </a:r>
            <a:endParaRPr lang="es-ES" dirty="0"/>
          </a:p>
          <a:p>
            <a:pPr marL="206113" indent="-206113">
              <a:buClr>
                <a:srgbClr val="000000"/>
              </a:buClr>
              <a:buFontTx/>
              <a:buChar char="•"/>
            </a:pPr>
            <a:r>
              <a:rPr lang="es-ES" dirty="0"/>
              <a:t>La apomorfina</a:t>
            </a:r>
            <a:r>
              <a:rPr lang="es-ES" baseline="30000" dirty="0"/>
              <a:t>4</a:t>
            </a:r>
            <a:r>
              <a:rPr lang="es-ES" dirty="0"/>
              <a:t> se utiliza también en algunos pacientes, pero no está aprobado para el uso de la DE en muchos países</a:t>
            </a:r>
          </a:p>
          <a:p>
            <a:pPr marL="206113" indent="-206113"/>
            <a:endParaRPr lang="es-ES" dirty="0"/>
          </a:p>
          <a:p>
            <a:pPr marL="206113" indent="-206113">
              <a:spcBef>
                <a:spcPct val="0"/>
              </a:spcBef>
              <a:buClr>
                <a:srgbClr val="000000"/>
              </a:buClr>
              <a:buFontTx/>
              <a:buAutoNum type="arabicPeriod"/>
            </a:pPr>
            <a:r>
              <a:rPr lang="es-ES" sz="900" dirty="0"/>
              <a:t>Información de prescripción de </a:t>
            </a:r>
            <a:r>
              <a:rPr lang="es-ES" sz="900" dirty="0" err="1"/>
              <a:t>Cialis</a:t>
            </a:r>
            <a:r>
              <a:rPr lang="es-ES" sz="900" baseline="30000" dirty="0"/>
              <a:t>®</a:t>
            </a:r>
            <a:r>
              <a:rPr lang="es-ES" sz="900" dirty="0"/>
              <a:t> (</a:t>
            </a:r>
            <a:r>
              <a:rPr lang="es-ES" sz="900" dirty="0" err="1"/>
              <a:t>tadalafilo</a:t>
            </a:r>
            <a:r>
              <a:rPr lang="es-ES" sz="900" dirty="0"/>
              <a:t>). Lilly ICOS LLC: </a:t>
            </a:r>
            <a:r>
              <a:rPr lang="es-ES" sz="900" dirty="0" err="1"/>
              <a:t>Indianapolis</a:t>
            </a:r>
            <a:r>
              <a:rPr lang="es-ES" sz="900" dirty="0"/>
              <a:t>, IN, and </a:t>
            </a:r>
            <a:r>
              <a:rPr lang="es-ES" sz="900" dirty="0" err="1"/>
              <a:t>Bothell</a:t>
            </a:r>
            <a:r>
              <a:rPr lang="es-ES" sz="900" dirty="0"/>
              <a:t>, WA; 2003.</a:t>
            </a:r>
          </a:p>
          <a:p>
            <a:pPr marL="206113" indent="-206113">
              <a:spcBef>
                <a:spcPct val="0"/>
              </a:spcBef>
              <a:buClr>
                <a:srgbClr val="000000"/>
              </a:buClr>
              <a:buFontTx/>
              <a:buAutoNum type="arabicPeriod"/>
            </a:pPr>
            <a:r>
              <a:rPr lang="es-ES" sz="900" dirty="0"/>
              <a:t>Información de prescripción de </a:t>
            </a:r>
            <a:r>
              <a:rPr lang="es-ES" sz="900" dirty="0" err="1"/>
              <a:t>Levitra</a:t>
            </a:r>
            <a:r>
              <a:rPr lang="es-ES" sz="900" baseline="30000" dirty="0"/>
              <a:t>®</a:t>
            </a:r>
            <a:r>
              <a:rPr lang="es-ES" sz="900" dirty="0"/>
              <a:t> (</a:t>
            </a:r>
            <a:r>
              <a:rPr lang="es-ES" sz="900" dirty="0" err="1"/>
              <a:t>CHl</a:t>
            </a:r>
            <a:r>
              <a:rPr lang="es-ES" sz="900" dirty="0"/>
              <a:t> de </a:t>
            </a:r>
            <a:r>
              <a:rPr lang="es-ES" sz="900" dirty="0" err="1"/>
              <a:t>vardenafilo</a:t>
            </a:r>
            <a:r>
              <a:rPr lang="es-ES" sz="900" dirty="0"/>
              <a:t>). Bayer </a:t>
            </a:r>
            <a:r>
              <a:rPr lang="es-ES" sz="900" dirty="0" err="1"/>
              <a:t>Pharmaceuticals</a:t>
            </a:r>
            <a:r>
              <a:rPr lang="es-ES" sz="900" dirty="0"/>
              <a:t> </a:t>
            </a:r>
            <a:r>
              <a:rPr lang="es-ES" sz="900" dirty="0" err="1"/>
              <a:t>Corp</a:t>
            </a:r>
            <a:r>
              <a:rPr lang="es-ES" sz="900" dirty="0"/>
              <a:t>: West Haven, CT; 2003.</a:t>
            </a:r>
          </a:p>
          <a:p>
            <a:pPr marL="206113" indent="-206113">
              <a:spcBef>
                <a:spcPct val="0"/>
              </a:spcBef>
              <a:buClr>
                <a:srgbClr val="000000"/>
              </a:buClr>
              <a:buFontTx/>
              <a:buAutoNum type="arabicPeriod"/>
            </a:pPr>
            <a:r>
              <a:rPr lang="es-ES" sz="900" dirty="0"/>
              <a:t>Información de prescripción de </a:t>
            </a:r>
            <a:r>
              <a:rPr lang="es-ES" sz="900" dirty="0" err="1"/>
              <a:t>Viagra</a:t>
            </a:r>
            <a:r>
              <a:rPr lang="es-ES" sz="900" baseline="30000" dirty="0"/>
              <a:t>®</a:t>
            </a:r>
            <a:r>
              <a:rPr lang="es-ES" sz="900" dirty="0"/>
              <a:t> (</a:t>
            </a:r>
            <a:r>
              <a:rPr lang="es-ES" sz="900" dirty="0" err="1"/>
              <a:t>sildenafilo</a:t>
            </a:r>
            <a:r>
              <a:rPr lang="es-ES" sz="900" dirty="0"/>
              <a:t>). Pfizer </a:t>
            </a:r>
            <a:r>
              <a:rPr lang="es-ES" sz="900" dirty="0" err="1"/>
              <a:t>Inc</a:t>
            </a:r>
            <a:r>
              <a:rPr lang="es-ES" sz="900" dirty="0"/>
              <a:t>: New York, NY; 2002.</a:t>
            </a:r>
          </a:p>
          <a:p>
            <a:pPr marL="206113" indent="-206113">
              <a:spcBef>
                <a:spcPct val="0"/>
              </a:spcBef>
              <a:buClr>
                <a:srgbClr val="000000"/>
              </a:buClr>
              <a:buFontTx/>
              <a:buAutoNum type="arabicPeriod"/>
            </a:pPr>
            <a:r>
              <a:rPr lang="es-ES" sz="900" dirty="0"/>
              <a:t> </a:t>
            </a:r>
            <a:r>
              <a:rPr lang="es-ES" sz="900" dirty="0" err="1"/>
              <a:t>Uprima</a:t>
            </a:r>
            <a:r>
              <a:rPr lang="es-ES" sz="900" baseline="30000" dirty="0"/>
              <a:t>® </a:t>
            </a:r>
            <a:r>
              <a:rPr lang="es-ES" sz="900" dirty="0"/>
              <a:t>(HCL de apomorfina) información de prescripción. </a:t>
            </a:r>
            <a:r>
              <a:rPr lang="es-ES" sz="900" dirty="0" err="1"/>
              <a:t>Abbott</a:t>
            </a:r>
            <a:r>
              <a:rPr lang="es-ES" sz="900" dirty="0"/>
              <a:t> </a:t>
            </a:r>
            <a:r>
              <a:rPr lang="es-ES" sz="900" dirty="0" err="1"/>
              <a:t>Laboratories</a:t>
            </a:r>
            <a:r>
              <a:rPr lang="es-ES" sz="900" dirty="0"/>
              <a:t>, </a:t>
            </a:r>
            <a:r>
              <a:rPr lang="es-ES" sz="900" dirty="0" err="1"/>
              <a:t>Abbott</a:t>
            </a:r>
            <a:r>
              <a:rPr lang="es-ES" sz="900" dirty="0"/>
              <a:t> Park, </a:t>
            </a:r>
            <a:r>
              <a:rPr lang="es-ES" sz="900" dirty="0" err="1"/>
              <a:t>Il</a:t>
            </a:r>
            <a:r>
              <a:rPr lang="es-ES" sz="900" dirty="0"/>
              <a:t>, 2001.</a:t>
            </a:r>
          </a:p>
          <a:p>
            <a:pPr marL="206113" indent="-206113">
              <a:spcBef>
                <a:spcPct val="0"/>
              </a:spcBef>
              <a:buClr>
                <a:srgbClr val="000000"/>
              </a:buClr>
              <a:buFontTx/>
              <a:buAutoNum type="arabicPeriod"/>
            </a:pPr>
            <a:endParaRPr lang="es-ES"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814643A3-8313-4C01-A42A-94B661040EA9}" type="datetimeFigureOut">
              <a:rPr lang="es-ES" smtClean="0"/>
              <a:pPr/>
              <a:t>21/10/2010</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7B506F4-071E-4394-A0AC-7A0190A343F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14643A3-8313-4C01-A42A-94B661040EA9}" type="datetimeFigureOut">
              <a:rPr lang="es-ES" smtClean="0"/>
              <a:pPr/>
              <a:t>21/10/2010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7B506F4-071E-4394-A0AC-7A0190A343F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14643A3-8313-4C01-A42A-94B661040EA9}" type="datetimeFigureOut">
              <a:rPr lang="es-ES" smtClean="0"/>
              <a:pPr/>
              <a:t>21/10/2010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7B506F4-071E-4394-A0AC-7A0190A343F9}"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66713" y="163513"/>
            <a:ext cx="8410575" cy="8223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366713" y="1262063"/>
            <a:ext cx="8412162" cy="24257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66713" y="3840163"/>
            <a:ext cx="8412162" cy="24272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366713" y="163513"/>
            <a:ext cx="8410575" cy="8223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366713" y="1262063"/>
            <a:ext cx="8412162" cy="5005387"/>
          </a:xfrm>
        </p:spPr>
        <p:txBody>
          <a:bodyPr/>
          <a:lstStyle/>
          <a:p>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814643A3-8313-4C01-A42A-94B661040EA9}" type="datetimeFigureOut">
              <a:rPr lang="es-ES" smtClean="0"/>
              <a:pPr/>
              <a:t>21/10/2010</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77B506F4-071E-4394-A0AC-7A0190A343F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814643A3-8313-4C01-A42A-94B661040EA9}" type="datetimeFigureOut">
              <a:rPr lang="es-ES" smtClean="0"/>
              <a:pPr/>
              <a:t>21/10/2010</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77B506F4-071E-4394-A0AC-7A0190A343F9}"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814643A3-8313-4C01-A42A-94B661040EA9}" type="datetimeFigureOut">
              <a:rPr lang="es-ES" smtClean="0"/>
              <a:pPr/>
              <a:t>21/10/2010</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77B506F4-071E-4394-A0AC-7A0190A343F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814643A3-8313-4C01-A42A-94B661040EA9}" type="datetimeFigureOut">
              <a:rPr lang="es-ES" smtClean="0"/>
              <a:pPr/>
              <a:t>21/10/2010</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77B506F4-071E-4394-A0AC-7A0190A343F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14643A3-8313-4C01-A42A-94B661040EA9}" type="datetimeFigureOut">
              <a:rPr lang="es-ES" smtClean="0"/>
              <a:pPr/>
              <a:t>21/10/2010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7B506F4-071E-4394-A0AC-7A0190A343F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814643A3-8313-4C01-A42A-94B661040EA9}" type="datetimeFigureOut">
              <a:rPr lang="es-ES" smtClean="0"/>
              <a:pPr/>
              <a:t>21/10/2010</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77B506F4-071E-4394-A0AC-7A0190A343F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814643A3-8313-4C01-A42A-94B661040EA9}" type="datetimeFigureOut">
              <a:rPr lang="es-ES" smtClean="0"/>
              <a:pPr/>
              <a:t>21/10/2010</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77B506F4-071E-4394-A0AC-7A0190A343F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814643A3-8313-4C01-A42A-94B661040EA9}" type="datetimeFigureOut">
              <a:rPr lang="es-ES" smtClean="0"/>
              <a:pPr/>
              <a:t>21/10/2010</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77B506F4-071E-4394-A0AC-7A0190A343F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14643A3-8313-4C01-A42A-94B661040EA9}" type="datetimeFigureOut">
              <a:rPr lang="es-ES" smtClean="0"/>
              <a:pPr/>
              <a:t>21/10/2010</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7B506F4-071E-4394-A0AC-7A0190A343F9}"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ature.com/ijir/journal/v12/n4s/pdf/3900595a.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dx.doi.org/10.1111/j.1743-6109.2005.00196.x" TargetMode="External"/><Relationship Id="rId5" Type="http://schemas.openxmlformats.org/officeDocument/2006/relationships/hyperlink" Target="http://dx.doi.org/10.1016/j.amjmed.2006.06.010" TargetMode="External"/><Relationship Id="rId4" Type="http://schemas.openxmlformats.org/officeDocument/2006/relationships/hyperlink" Target="http://dx.doi.org/10.1016/j.juro.2007.03.127"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i.lilly.com/us/cialis-pi.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univgraph.com/bayer/inserts/levitra.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x.doi.org/10.1056/NEJM20000615342240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aafp.org/afp/20000101/95.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8"/>
            <a:ext cx="8062912" cy="1932632"/>
          </a:xfrm>
        </p:spPr>
        <p:txBody>
          <a:bodyPr>
            <a:normAutofit fontScale="90000"/>
          </a:bodyPr>
          <a:lstStyle/>
          <a:p>
            <a:r>
              <a:rPr lang="es-ES" dirty="0" smtClean="0"/>
              <a:t>Atención Farmacéutica a los pacientes con Disfunción Eréctil</a:t>
            </a:r>
            <a:endParaRPr lang="es-ES" dirty="0"/>
          </a:p>
        </p:txBody>
      </p:sp>
      <p:sp>
        <p:nvSpPr>
          <p:cNvPr id="3" name="2 Subtítulo"/>
          <p:cNvSpPr>
            <a:spLocks noGrp="1"/>
          </p:cNvSpPr>
          <p:nvPr>
            <p:ph type="subTitle" idx="1"/>
          </p:nvPr>
        </p:nvSpPr>
        <p:spPr>
          <a:xfrm>
            <a:off x="0" y="3284984"/>
            <a:ext cx="8603456" cy="2232248"/>
          </a:xfrm>
        </p:spPr>
        <p:txBody>
          <a:bodyPr/>
          <a:lstStyle/>
          <a:p>
            <a:r>
              <a:rPr lang="es-ES" dirty="0" err="1" smtClean="0"/>
              <a:t>Dr</a:t>
            </a:r>
            <a:r>
              <a:rPr lang="es-ES" dirty="0" smtClean="0"/>
              <a:t> Borja García de Bikuña Landa</a:t>
            </a:r>
          </a:p>
          <a:p>
            <a:r>
              <a:rPr lang="es-ES" dirty="0" smtClean="0"/>
              <a:t>XVII CONGRESO NACIONAL FARMACÉUTICO</a:t>
            </a:r>
          </a:p>
          <a:p>
            <a:r>
              <a:rPr lang="es-ES" dirty="0" smtClean="0"/>
              <a:t>Bilbao, 20 de Octubre de 2010</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2740"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Diapositiva modificada: </a:t>
            </a:r>
          </a:p>
        </p:txBody>
      </p:sp>
      <p:sp>
        <p:nvSpPr>
          <p:cNvPr id="1652741"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Revisión: </a:t>
            </a:r>
          </a:p>
        </p:txBody>
      </p:sp>
      <p:sp>
        <p:nvSpPr>
          <p:cNvPr id="1652742"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revisor: </a:t>
            </a:r>
          </a:p>
        </p:txBody>
      </p:sp>
      <p:sp>
        <p:nvSpPr>
          <p:cNvPr id="1652743"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Origen: </a:t>
            </a:r>
          </a:p>
        </p:txBody>
      </p:sp>
      <p:sp>
        <p:nvSpPr>
          <p:cNvPr id="1652744" name="Memo" hidden="1"/>
          <p:cNvSpPr txBox="1">
            <a:spLocks noChangeArrowheads="1"/>
          </p:cNvSpPr>
          <p:nvPr/>
        </p:nvSpPr>
        <p:spPr bwMode="auto">
          <a:xfrm>
            <a:off x="4762500" y="7239000"/>
            <a:ext cx="508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a:t>
            </a:r>
          </a:p>
        </p:txBody>
      </p:sp>
      <p:sp>
        <p:nvSpPr>
          <p:cNvPr id="1652747" name="Rectangle 11"/>
          <p:cNvSpPr>
            <a:spLocks noGrp="1" noChangeArrowheads="1"/>
          </p:cNvSpPr>
          <p:nvPr>
            <p:ph type="title"/>
          </p:nvPr>
        </p:nvSpPr>
        <p:spPr>
          <a:xfrm>
            <a:off x="200025" y="92075"/>
            <a:ext cx="8777288" cy="822325"/>
          </a:xfrm>
        </p:spPr>
        <p:txBody>
          <a:bodyPr>
            <a:normAutofit fontScale="90000"/>
          </a:bodyPr>
          <a:lstStyle/>
          <a:p>
            <a:r>
              <a:rPr lang="es-ES"/>
              <a:t>Por qué es importante diagnosticar la DE</a:t>
            </a:r>
          </a:p>
        </p:txBody>
      </p:sp>
      <p:sp>
        <p:nvSpPr>
          <p:cNvPr id="1652749" name="Rectangle 13"/>
          <p:cNvSpPr>
            <a:spLocks noGrp="1" noChangeArrowheads="1"/>
          </p:cNvSpPr>
          <p:nvPr>
            <p:ph type="body" idx="1"/>
          </p:nvPr>
        </p:nvSpPr>
        <p:spPr>
          <a:xfrm>
            <a:off x="366713" y="1062038"/>
            <a:ext cx="8412162" cy="5005387"/>
          </a:xfrm>
        </p:spPr>
        <p:txBody>
          <a:bodyPr/>
          <a:lstStyle/>
          <a:p>
            <a:pPr>
              <a:lnSpc>
                <a:spcPct val="90000"/>
              </a:lnSpc>
            </a:pPr>
            <a:r>
              <a:rPr lang="es-ES" sz="2400"/>
              <a:t>La detección selectiva de la DE puede señalar enfermedades subyacentes:</a:t>
            </a:r>
          </a:p>
          <a:p>
            <a:pPr lvl="1">
              <a:lnSpc>
                <a:spcPct val="90000"/>
              </a:lnSpc>
            </a:pPr>
            <a:r>
              <a:rPr lang="es-ES" sz="2200"/>
              <a:t>Diabetes</a:t>
            </a:r>
          </a:p>
          <a:p>
            <a:pPr lvl="1">
              <a:lnSpc>
                <a:spcPct val="90000"/>
              </a:lnSpc>
            </a:pPr>
            <a:r>
              <a:rPr lang="es-ES" sz="2200"/>
              <a:t>Hipertensión</a:t>
            </a:r>
          </a:p>
          <a:p>
            <a:pPr lvl="1">
              <a:lnSpc>
                <a:spcPct val="90000"/>
              </a:lnSpc>
            </a:pPr>
            <a:r>
              <a:rPr lang="es-ES" sz="2200"/>
              <a:t>Dislipidemia y enfermedad arterial coronaria</a:t>
            </a:r>
          </a:p>
          <a:p>
            <a:pPr lvl="1">
              <a:lnSpc>
                <a:spcPct val="90000"/>
              </a:lnSpc>
            </a:pPr>
            <a:r>
              <a:rPr lang="es-ES" sz="2100"/>
              <a:t>Depresión</a:t>
            </a:r>
            <a:endParaRPr lang="es-ES" sz="2200"/>
          </a:p>
          <a:p>
            <a:pPr>
              <a:lnSpc>
                <a:spcPct val="90000"/>
              </a:lnSpc>
            </a:pPr>
            <a:r>
              <a:rPr lang="es-ES" sz="2400"/>
              <a:t>La DE puede provocar:</a:t>
            </a:r>
          </a:p>
          <a:p>
            <a:pPr lvl="1">
              <a:lnSpc>
                <a:spcPct val="90000"/>
              </a:lnSpc>
            </a:pPr>
            <a:r>
              <a:rPr lang="es-ES" sz="2200"/>
              <a:t>Ansiedad</a:t>
            </a:r>
          </a:p>
          <a:p>
            <a:pPr lvl="1">
              <a:lnSpc>
                <a:spcPct val="90000"/>
              </a:lnSpc>
            </a:pPr>
            <a:r>
              <a:rPr lang="es-ES" sz="2200"/>
              <a:t>Disminución de la autoestima</a:t>
            </a:r>
          </a:p>
          <a:p>
            <a:pPr lvl="1">
              <a:lnSpc>
                <a:spcPct val="90000"/>
              </a:lnSpc>
            </a:pPr>
            <a:r>
              <a:rPr lang="es-ES" sz="2200"/>
              <a:t>Reducción de la calidad de vida</a:t>
            </a:r>
          </a:p>
          <a:p>
            <a:pPr lvl="1">
              <a:lnSpc>
                <a:spcPct val="90000"/>
              </a:lnSpc>
            </a:pPr>
            <a:r>
              <a:rPr lang="es-ES" sz="2100"/>
              <a:t>Efecto negativo sobre las relaciones</a:t>
            </a:r>
          </a:p>
        </p:txBody>
      </p:sp>
      <p:sp>
        <p:nvSpPr>
          <p:cNvPr id="1652751" name="Text Box 15"/>
          <p:cNvSpPr txBox="1">
            <a:spLocks noChangeArrowheads="1"/>
          </p:cNvSpPr>
          <p:nvPr/>
        </p:nvSpPr>
        <p:spPr bwMode="auto">
          <a:xfrm>
            <a:off x="5053013" y="5951538"/>
            <a:ext cx="3925887" cy="925512"/>
          </a:xfrm>
          <a:prstGeom prst="rect">
            <a:avLst/>
          </a:prstGeom>
          <a:noFill/>
          <a:ln w="28575">
            <a:noFill/>
            <a:miter lim="800000"/>
            <a:headEnd/>
            <a:tailEnd/>
          </a:ln>
          <a:effectLst/>
        </p:spPr>
        <p:txBody>
          <a:bodyPr wrap="none">
            <a:spAutoFit/>
          </a:bodyPr>
          <a:lstStyle/>
          <a:p>
            <a:pPr marL="177800" indent="-177800" algn="l">
              <a:lnSpc>
                <a:spcPct val="105000"/>
              </a:lnSpc>
              <a:spcBef>
                <a:spcPct val="5000"/>
              </a:spcBef>
              <a:buClr>
                <a:srgbClr val="FEE88A"/>
              </a:buClr>
              <a:buFont typeface="Wingdings" pitchFamily="2" charset="2"/>
              <a:buNone/>
            </a:pPr>
            <a:r>
              <a:rPr lang="en-US" sz="1000">
                <a:solidFill>
                  <a:srgbClr val="FEE88A"/>
                </a:solidFill>
              </a:rPr>
              <a:t>Goldstein I. </a:t>
            </a:r>
            <a:r>
              <a:rPr lang="en-US" sz="1000" i="1">
                <a:solidFill>
                  <a:srgbClr val="FEE88A"/>
                </a:solidFill>
              </a:rPr>
              <a:t>Am J Cardiol</a:t>
            </a:r>
            <a:r>
              <a:rPr lang="en-US" sz="1000">
                <a:solidFill>
                  <a:srgbClr val="FEE88A"/>
                </a:solidFill>
              </a:rPr>
              <a:t>. 2000;86(suppl):41F-45F.  </a:t>
            </a:r>
          </a:p>
          <a:p>
            <a:pPr marL="177800" indent="-177800" algn="l">
              <a:lnSpc>
                <a:spcPct val="105000"/>
              </a:lnSpc>
              <a:spcBef>
                <a:spcPct val="5000"/>
              </a:spcBef>
              <a:buClr>
                <a:srgbClr val="FEE88A"/>
              </a:buClr>
              <a:buFont typeface="Wingdings" pitchFamily="2" charset="2"/>
              <a:buNone/>
            </a:pPr>
            <a:r>
              <a:rPr lang="en-US" sz="1000">
                <a:solidFill>
                  <a:srgbClr val="FEE88A"/>
                </a:solidFill>
                <a:hlinkClick r:id="rId3"/>
              </a:rPr>
              <a:t>Goldstein I. </a:t>
            </a:r>
            <a:r>
              <a:rPr lang="en-US" sz="1000" i="1">
                <a:solidFill>
                  <a:srgbClr val="FEE88A"/>
                </a:solidFill>
                <a:hlinkClick r:id="rId3"/>
              </a:rPr>
              <a:t>Int J Impot Res</a:t>
            </a:r>
            <a:r>
              <a:rPr lang="en-US" sz="1000">
                <a:solidFill>
                  <a:srgbClr val="FEE88A"/>
                </a:solidFill>
                <a:hlinkClick r:id="rId3"/>
              </a:rPr>
              <a:t>. 2000;12(suppl 4):S147-S151.</a:t>
            </a:r>
            <a:endParaRPr lang="en-US" sz="1000">
              <a:solidFill>
                <a:srgbClr val="FEE88A"/>
              </a:solidFill>
            </a:endParaRPr>
          </a:p>
          <a:p>
            <a:pPr marL="177800" indent="-177800" algn="l">
              <a:lnSpc>
                <a:spcPct val="105000"/>
              </a:lnSpc>
              <a:spcBef>
                <a:spcPct val="5000"/>
              </a:spcBef>
              <a:buClr>
                <a:srgbClr val="FEE88A"/>
              </a:buClr>
              <a:buFont typeface="Wingdings" pitchFamily="2" charset="2"/>
              <a:buNone/>
            </a:pPr>
            <a:r>
              <a:rPr lang="en-US" sz="1000">
                <a:solidFill>
                  <a:srgbClr val="FEE88A"/>
                </a:solidFill>
                <a:hlinkClick r:id="rId4"/>
              </a:rPr>
              <a:t>Francis ME., et al. </a:t>
            </a:r>
            <a:r>
              <a:rPr lang="en-US" sz="1000" i="1">
                <a:solidFill>
                  <a:srgbClr val="FEE88A"/>
                </a:solidFill>
                <a:hlinkClick r:id="rId4"/>
              </a:rPr>
              <a:t>J Urol.</a:t>
            </a:r>
            <a:r>
              <a:rPr lang="en-US" sz="1000">
                <a:solidFill>
                  <a:srgbClr val="FEE88A"/>
                </a:solidFill>
                <a:hlinkClick r:id="rId4"/>
              </a:rPr>
              <a:t> 2007;178:591-596. </a:t>
            </a:r>
            <a:endParaRPr lang="en-US" sz="1000">
              <a:solidFill>
                <a:srgbClr val="FEE88A"/>
              </a:solidFill>
            </a:endParaRPr>
          </a:p>
          <a:p>
            <a:pPr marL="177800" indent="-177800" algn="l">
              <a:lnSpc>
                <a:spcPct val="105000"/>
              </a:lnSpc>
              <a:spcBef>
                <a:spcPct val="5000"/>
              </a:spcBef>
              <a:buClr>
                <a:srgbClr val="FEE88A"/>
              </a:buClr>
              <a:buFont typeface="Wingdings" pitchFamily="2" charset="2"/>
              <a:buNone/>
            </a:pPr>
            <a:r>
              <a:rPr lang="en-US" sz="1000">
                <a:solidFill>
                  <a:srgbClr val="FEE88A"/>
                </a:solidFill>
                <a:hlinkClick r:id="rId5"/>
              </a:rPr>
              <a:t>Selvin E., et al. </a:t>
            </a:r>
            <a:r>
              <a:rPr lang="en-US" sz="1000" i="1">
                <a:solidFill>
                  <a:srgbClr val="FEE88A"/>
                </a:solidFill>
                <a:hlinkClick r:id="rId5"/>
              </a:rPr>
              <a:t>Am J Med.</a:t>
            </a:r>
            <a:r>
              <a:rPr lang="en-US" sz="1000">
                <a:solidFill>
                  <a:srgbClr val="FEE88A"/>
                </a:solidFill>
                <a:hlinkClick r:id="rId5"/>
              </a:rPr>
              <a:t> 2007;120:151-157.</a:t>
            </a:r>
            <a:endParaRPr lang="en-US" sz="1000">
              <a:solidFill>
                <a:srgbClr val="FEE88A"/>
              </a:solidFill>
            </a:endParaRPr>
          </a:p>
          <a:p>
            <a:pPr marL="177800" indent="-177800" algn="l">
              <a:lnSpc>
                <a:spcPct val="105000"/>
              </a:lnSpc>
              <a:spcBef>
                <a:spcPct val="5000"/>
              </a:spcBef>
              <a:buClr>
                <a:srgbClr val="FEE88A"/>
              </a:buClr>
              <a:buFont typeface="Wingdings" pitchFamily="2" charset="2"/>
              <a:buNone/>
            </a:pPr>
            <a:r>
              <a:rPr lang="en-US" sz="1000">
                <a:solidFill>
                  <a:srgbClr val="FEE88A"/>
                </a:solidFill>
                <a:hlinkClick r:id="rId6"/>
              </a:rPr>
              <a:t>Jackson G., et al. </a:t>
            </a:r>
            <a:r>
              <a:rPr lang="en-US" sz="1000" i="1">
                <a:solidFill>
                  <a:srgbClr val="FEE88A"/>
                </a:solidFill>
                <a:hlinkClick r:id="rId6"/>
              </a:rPr>
              <a:t>J Sex Med.</a:t>
            </a:r>
            <a:r>
              <a:rPr lang="en-US" sz="1000">
                <a:solidFill>
                  <a:srgbClr val="FEE88A"/>
                </a:solidFill>
                <a:hlinkClick r:id="rId6"/>
              </a:rPr>
              <a:t> 2006;3:28-36.</a:t>
            </a:r>
            <a:endParaRPr lang="en-US" sz="1000">
              <a:solidFill>
                <a:srgbClr val="FEE88A"/>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82" name="Text Box 2"/>
          <p:cNvSpPr txBox="1">
            <a:spLocks noChangeArrowheads="1"/>
          </p:cNvSpPr>
          <p:nvPr/>
        </p:nvSpPr>
        <p:spPr bwMode="auto">
          <a:xfrm>
            <a:off x="5505450" y="6583363"/>
            <a:ext cx="3638550" cy="274637"/>
          </a:xfrm>
          <a:prstGeom prst="rect">
            <a:avLst/>
          </a:prstGeom>
          <a:noFill/>
          <a:ln w="9525">
            <a:noFill/>
            <a:miter lim="800000"/>
            <a:headEnd/>
            <a:tailEnd/>
          </a:ln>
          <a:effectLst/>
        </p:spPr>
        <p:txBody>
          <a:bodyPr>
            <a:spAutoFit/>
          </a:bodyPr>
          <a:lstStyle/>
          <a:p>
            <a:pPr algn="l">
              <a:spcBef>
                <a:spcPct val="50000"/>
              </a:spcBef>
            </a:pPr>
            <a:r>
              <a:rPr lang="en-US" sz="1200">
                <a:solidFill>
                  <a:srgbClr val="FEE88A"/>
                </a:solidFill>
              </a:rPr>
              <a:t>Feldman HA et al. </a:t>
            </a:r>
            <a:r>
              <a:rPr lang="en-US" sz="1200" i="1">
                <a:solidFill>
                  <a:srgbClr val="FEE88A"/>
                </a:solidFill>
              </a:rPr>
              <a:t>J Urol</a:t>
            </a:r>
            <a:r>
              <a:rPr lang="en-US" sz="1200">
                <a:solidFill>
                  <a:srgbClr val="FEE88A"/>
                </a:solidFill>
              </a:rPr>
              <a:t>. 1994;151:54-61.</a:t>
            </a:r>
          </a:p>
        </p:txBody>
      </p:sp>
      <p:sp>
        <p:nvSpPr>
          <p:cNvPr id="1658886"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Diapositiva modificada: </a:t>
            </a:r>
          </a:p>
        </p:txBody>
      </p:sp>
      <p:sp>
        <p:nvSpPr>
          <p:cNvPr id="1658887"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Revisión: </a:t>
            </a:r>
          </a:p>
        </p:txBody>
      </p:sp>
      <p:sp>
        <p:nvSpPr>
          <p:cNvPr id="1658888"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revisor: </a:t>
            </a:r>
          </a:p>
        </p:txBody>
      </p:sp>
      <p:sp>
        <p:nvSpPr>
          <p:cNvPr id="1658889"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Origen: </a:t>
            </a:r>
          </a:p>
        </p:txBody>
      </p:sp>
      <p:sp>
        <p:nvSpPr>
          <p:cNvPr id="1658890" name="Memo" hidden="1"/>
          <p:cNvSpPr txBox="1">
            <a:spLocks noChangeArrowheads="1"/>
          </p:cNvSpPr>
          <p:nvPr/>
        </p:nvSpPr>
        <p:spPr bwMode="auto">
          <a:xfrm>
            <a:off x="4762500" y="7239000"/>
            <a:ext cx="508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a:t>
            </a:r>
          </a:p>
        </p:txBody>
      </p:sp>
      <p:sp>
        <p:nvSpPr>
          <p:cNvPr id="1658892" name="Rectangle 12"/>
          <p:cNvSpPr>
            <a:spLocks noGrp="1" noChangeArrowheads="1"/>
          </p:cNvSpPr>
          <p:nvPr>
            <p:ph type="title"/>
          </p:nvPr>
        </p:nvSpPr>
        <p:spPr/>
        <p:txBody>
          <a:bodyPr/>
          <a:lstStyle/>
          <a:p>
            <a:r>
              <a:rPr lang="es-ES"/>
              <a:t>Principales factores de riesgo para la DE</a:t>
            </a:r>
          </a:p>
        </p:txBody>
      </p:sp>
      <p:sp>
        <p:nvSpPr>
          <p:cNvPr id="1658893" name="Rectangle 13"/>
          <p:cNvSpPr>
            <a:spLocks noGrp="1" noChangeArrowheads="1"/>
          </p:cNvSpPr>
          <p:nvPr>
            <p:ph type="body" sz="half" idx="1"/>
          </p:nvPr>
        </p:nvSpPr>
        <p:spPr>
          <a:xfrm>
            <a:off x="366713" y="1430338"/>
            <a:ext cx="4129087" cy="5116512"/>
          </a:xfrm>
        </p:spPr>
        <p:txBody>
          <a:bodyPr/>
          <a:lstStyle/>
          <a:p>
            <a:pPr>
              <a:lnSpc>
                <a:spcPct val="90000"/>
              </a:lnSpc>
            </a:pPr>
            <a:r>
              <a:rPr lang="es-ES" sz="2200"/>
              <a:t>Envejecimiento</a:t>
            </a:r>
          </a:p>
          <a:p>
            <a:pPr lvl="1">
              <a:lnSpc>
                <a:spcPct val="90000"/>
              </a:lnSpc>
            </a:pPr>
            <a:r>
              <a:rPr lang="es-ES" sz="2000"/>
              <a:t>Disminución progresiva de la función</a:t>
            </a:r>
          </a:p>
          <a:p>
            <a:pPr lvl="1">
              <a:lnSpc>
                <a:spcPct val="90000"/>
              </a:lnSpc>
            </a:pPr>
            <a:r>
              <a:rPr lang="es-ES" sz="2000"/>
              <a:t>Trastornos psicológicas</a:t>
            </a:r>
          </a:p>
          <a:p>
            <a:pPr>
              <a:lnSpc>
                <a:spcPct val="90000"/>
              </a:lnSpc>
            </a:pPr>
            <a:r>
              <a:rPr lang="es-ES" sz="2200"/>
              <a:t>Enfermedades crónicas</a:t>
            </a:r>
          </a:p>
          <a:p>
            <a:pPr lvl="1">
              <a:lnSpc>
                <a:spcPct val="90000"/>
              </a:lnSpc>
            </a:pPr>
            <a:r>
              <a:rPr lang="es-ES" sz="2000"/>
              <a:t>Hipertensión	</a:t>
            </a:r>
          </a:p>
          <a:p>
            <a:pPr lvl="1">
              <a:lnSpc>
                <a:spcPct val="90000"/>
              </a:lnSpc>
            </a:pPr>
            <a:r>
              <a:rPr lang="es-ES" sz="2000"/>
              <a:t>Diabetes</a:t>
            </a:r>
          </a:p>
          <a:p>
            <a:pPr lvl="1">
              <a:lnSpc>
                <a:spcPct val="90000"/>
              </a:lnSpc>
            </a:pPr>
            <a:r>
              <a:rPr lang="es-ES" sz="2000"/>
              <a:t>Depresión</a:t>
            </a:r>
          </a:p>
          <a:p>
            <a:pPr lvl="1">
              <a:lnSpc>
                <a:spcPct val="90000"/>
              </a:lnSpc>
            </a:pPr>
            <a:r>
              <a:rPr lang="es-ES" sz="2000"/>
              <a:t>Enfermedad cardiovascular</a:t>
            </a:r>
          </a:p>
        </p:txBody>
      </p:sp>
      <p:sp>
        <p:nvSpPr>
          <p:cNvPr id="1658894" name="Rectangle 14"/>
          <p:cNvSpPr>
            <a:spLocks noGrp="1" noChangeArrowheads="1"/>
          </p:cNvSpPr>
          <p:nvPr>
            <p:ph type="body" sz="half" idx="2"/>
          </p:nvPr>
        </p:nvSpPr>
        <p:spPr>
          <a:xfrm>
            <a:off x="4648200" y="1430338"/>
            <a:ext cx="4495800" cy="5116512"/>
          </a:xfrm>
        </p:spPr>
        <p:txBody>
          <a:bodyPr/>
          <a:lstStyle/>
          <a:p>
            <a:pPr>
              <a:lnSpc>
                <a:spcPct val="90000"/>
              </a:lnSpc>
            </a:pPr>
            <a:r>
              <a:rPr lang="es-ES" sz="2000"/>
              <a:t>Fármacos</a:t>
            </a:r>
          </a:p>
          <a:p>
            <a:pPr lvl="1">
              <a:lnSpc>
                <a:spcPct val="90000"/>
              </a:lnSpc>
            </a:pPr>
            <a:r>
              <a:rPr lang="es-ES" sz="2000"/>
              <a:t>Antihipertensores</a:t>
            </a:r>
          </a:p>
          <a:p>
            <a:pPr lvl="2">
              <a:lnSpc>
                <a:spcPct val="90000"/>
              </a:lnSpc>
            </a:pPr>
            <a:r>
              <a:rPr lang="es-ES"/>
              <a:t>Diuréticos tiazídicos</a:t>
            </a:r>
          </a:p>
          <a:p>
            <a:pPr lvl="2">
              <a:lnSpc>
                <a:spcPct val="90000"/>
              </a:lnSpc>
            </a:pPr>
            <a:r>
              <a:rPr lang="es-ES"/>
              <a:t>Betabloqueantes</a:t>
            </a:r>
          </a:p>
          <a:p>
            <a:pPr lvl="1">
              <a:lnSpc>
                <a:spcPct val="90000"/>
              </a:lnSpc>
            </a:pPr>
            <a:r>
              <a:rPr lang="es-ES" sz="2000"/>
              <a:t>Antidepresivos</a:t>
            </a:r>
          </a:p>
          <a:p>
            <a:pPr lvl="2">
              <a:lnSpc>
                <a:spcPct val="90000"/>
              </a:lnSpc>
            </a:pPr>
            <a:r>
              <a:rPr lang="es-ES"/>
              <a:t>Inhibidores de la recaptación de serotonina</a:t>
            </a:r>
          </a:p>
          <a:p>
            <a:pPr>
              <a:lnSpc>
                <a:spcPct val="90000"/>
              </a:lnSpc>
            </a:pPr>
            <a:r>
              <a:rPr lang="es-ES" sz="2200"/>
              <a:t>Estilo de vida no saludables</a:t>
            </a:r>
          </a:p>
          <a:p>
            <a:pPr lvl="2">
              <a:lnSpc>
                <a:spcPct val="90000"/>
              </a:lnSpc>
            </a:pPr>
            <a:r>
              <a:rPr lang="es-ES"/>
              <a:t>Estrés</a:t>
            </a:r>
          </a:p>
          <a:p>
            <a:pPr lvl="2">
              <a:lnSpc>
                <a:spcPct val="90000"/>
              </a:lnSpc>
            </a:pPr>
            <a:r>
              <a:rPr lang="es-ES"/>
              <a:t>Alcoholismo</a:t>
            </a:r>
          </a:p>
          <a:p>
            <a:pPr lvl="2">
              <a:lnSpc>
                <a:spcPct val="90000"/>
              </a:lnSpc>
            </a:pPr>
            <a:r>
              <a:rPr lang="es-ES"/>
              <a:t>Tabaquismo</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4034" name="Text Box 2"/>
          <p:cNvSpPr txBox="1">
            <a:spLocks noChangeArrowheads="1"/>
          </p:cNvSpPr>
          <p:nvPr/>
        </p:nvSpPr>
        <p:spPr bwMode="auto">
          <a:xfrm>
            <a:off x="1617663" y="6035675"/>
            <a:ext cx="7526337" cy="822325"/>
          </a:xfrm>
          <a:prstGeom prst="rect">
            <a:avLst/>
          </a:prstGeom>
          <a:noFill/>
          <a:ln w="9525" algn="ctr">
            <a:noFill/>
            <a:miter lim="800000"/>
            <a:headEnd/>
            <a:tailEnd/>
          </a:ln>
          <a:effectLst/>
        </p:spPr>
        <p:txBody>
          <a:bodyPr anchor="b">
            <a:spAutoFit/>
          </a:bodyPr>
          <a:lstStyle/>
          <a:p>
            <a:pPr marL="230188" indent="-230188" algn="l" eaLnBrk="0" hangingPunct="0"/>
            <a:r>
              <a:rPr lang="es-ES" altLang="en-US" sz="1200">
                <a:solidFill>
                  <a:srgbClr val="FEE88A"/>
                </a:solidFill>
              </a:rPr>
              <a:t>1. Recomendaciones de la 1ª Consulta internacional sobre disfunción eréctil. In: Jardin A et al., eds. </a:t>
            </a:r>
            <a:r>
              <a:rPr lang="es-ES" altLang="en-US" sz="1200" i="1">
                <a:solidFill>
                  <a:srgbClr val="FEE88A"/>
                </a:solidFill>
              </a:rPr>
              <a:t>Erectile Dysfunction</a:t>
            </a:r>
            <a:r>
              <a:rPr lang="en-US" altLang="en-US" sz="1200">
                <a:solidFill>
                  <a:srgbClr val="FEE88A"/>
                </a:solidFill>
              </a:rPr>
              <a:t>. Plymouth, UK: Health Publication, Ltd; 2000:711-726. </a:t>
            </a:r>
          </a:p>
          <a:p>
            <a:pPr marL="230188" indent="-230188" algn="l" eaLnBrk="0" hangingPunct="0"/>
            <a:r>
              <a:rPr lang="nb-NO" altLang="en-US" sz="1200">
                <a:solidFill>
                  <a:srgbClr val="FEE88A"/>
                </a:solidFill>
              </a:rPr>
              <a:t>2. Feldman HA et al. </a:t>
            </a:r>
            <a:r>
              <a:rPr lang="nb-NO" altLang="en-US" sz="1200" i="1">
                <a:solidFill>
                  <a:srgbClr val="FEE88A"/>
                </a:solidFill>
              </a:rPr>
              <a:t>Prev Med</a:t>
            </a:r>
            <a:r>
              <a:rPr lang="nb-NO" altLang="en-US" sz="1200">
                <a:solidFill>
                  <a:srgbClr val="FEE88A"/>
                </a:solidFill>
              </a:rPr>
              <a:t>. 2000;30:328-338.  </a:t>
            </a:r>
          </a:p>
          <a:p>
            <a:pPr marL="230188" indent="-230188" algn="l" eaLnBrk="0" hangingPunct="0"/>
            <a:r>
              <a:rPr lang="da-DK" altLang="en-US" sz="1200">
                <a:solidFill>
                  <a:srgbClr val="FEE88A"/>
                </a:solidFill>
              </a:rPr>
              <a:t>3. Derby CA et al. </a:t>
            </a:r>
            <a:r>
              <a:rPr lang="da-DK" altLang="en-US" sz="1200" i="1">
                <a:solidFill>
                  <a:srgbClr val="FEE88A"/>
                </a:solidFill>
              </a:rPr>
              <a:t>Urology</a:t>
            </a:r>
            <a:r>
              <a:rPr lang="da-DK" altLang="en-US" sz="1200">
                <a:solidFill>
                  <a:srgbClr val="FEE88A"/>
                </a:solidFill>
              </a:rPr>
              <a:t>. 2000;56:302-306.  </a:t>
            </a:r>
            <a:endParaRPr lang="en-US" altLang="en-US" sz="1200">
              <a:solidFill>
                <a:srgbClr val="FEE88A"/>
              </a:solidFill>
            </a:endParaRPr>
          </a:p>
        </p:txBody>
      </p:sp>
      <p:sp>
        <p:nvSpPr>
          <p:cNvPr id="4524035"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Diapositiva modificada:  MRW 6/04</a:t>
            </a:r>
          </a:p>
        </p:txBody>
      </p:sp>
      <p:sp>
        <p:nvSpPr>
          <p:cNvPr id="4524036"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Revisión: </a:t>
            </a:r>
          </a:p>
        </p:txBody>
      </p:sp>
      <p:sp>
        <p:nvSpPr>
          <p:cNvPr id="4524037"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revisor: </a:t>
            </a:r>
          </a:p>
        </p:txBody>
      </p:sp>
      <p:sp>
        <p:nvSpPr>
          <p:cNvPr id="4524038"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Origen: </a:t>
            </a:r>
          </a:p>
        </p:txBody>
      </p:sp>
      <p:sp>
        <p:nvSpPr>
          <p:cNvPr id="4524039" name="Memo" hidden="1"/>
          <p:cNvSpPr txBox="1">
            <a:spLocks noChangeArrowheads="1"/>
          </p:cNvSpPr>
          <p:nvPr/>
        </p:nvSpPr>
        <p:spPr bwMode="auto">
          <a:xfrm>
            <a:off x="4762500" y="7239000"/>
            <a:ext cx="508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a:t>
            </a:r>
          </a:p>
        </p:txBody>
      </p:sp>
      <p:sp>
        <p:nvSpPr>
          <p:cNvPr id="4524040" name="Rectangle 8"/>
          <p:cNvSpPr>
            <a:spLocks noGrp="1" noChangeArrowheads="1"/>
          </p:cNvSpPr>
          <p:nvPr>
            <p:ph type="title"/>
          </p:nvPr>
        </p:nvSpPr>
        <p:spPr>
          <a:xfrm>
            <a:off x="366713" y="177800"/>
            <a:ext cx="8410575" cy="822325"/>
          </a:xfrm>
        </p:spPr>
        <p:txBody>
          <a:bodyPr>
            <a:normAutofit fontScale="90000"/>
          </a:bodyPr>
          <a:lstStyle/>
          <a:p>
            <a:r>
              <a:rPr lang="es-ES"/>
              <a:t/>
            </a:r>
            <a:br>
              <a:rPr lang="es-ES"/>
            </a:br>
            <a:r>
              <a:rPr lang="es-ES"/>
              <a:t>Tratamiento DE: </a:t>
            </a:r>
            <a:br>
              <a:rPr lang="es-ES"/>
            </a:br>
            <a:r>
              <a:rPr lang="es-ES"/>
              <a:t>Modificación del estilo de vida</a:t>
            </a:r>
          </a:p>
        </p:txBody>
      </p:sp>
      <p:sp>
        <p:nvSpPr>
          <p:cNvPr id="4524041" name="Rectangle 9"/>
          <p:cNvSpPr>
            <a:spLocks noGrp="1" noChangeArrowheads="1"/>
          </p:cNvSpPr>
          <p:nvPr>
            <p:ph type="body" idx="1"/>
          </p:nvPr>
        </p:nvSpPr>
        <p:spPr/>
        <p:txBody>
          <a:bodyPr/>
          <a:lstStyle/>
          <a:p>
            <a:r>
              <a:rPr lang="es-ES" sz="2400"/>
              <a:t>Dejar de fumar</a:t>
            </a:r>
            <a:r>
              <a:rPr lang="es-ES" sz="2400" baseline="30000"/>
              <a:t>1,2</a:t>
            </a:r>
            <a:endParaRPr lang="es-ES" sz="2400"/>
          </a:p>
          <a:p>
            <a:r>
              <a:rPr lang="es-ES" sz="2400"/>
              <a:t>Limitar o evitar el consumo de alcohol</a:t>
            </a:r>
            <a:r>
              <a:rPr lang="es-ES" sz="2400" baseline="30000"/>
              <a:t>1</a:t>
            </a:r>
            <a:endParaRPr lang="es-ES" sz="2400"/>
          </a:p>
          <a:p>
            <a:r>
              <a:rPr lang="es-ES" sz="2400"/>
              <a:t>Seguir una dieta sana</a:t>
            </a:r>
            <a:r>
              <a:rPr lang="es-ES" sz="2400" baseline="30000"/>
              <a:t>2</a:t>
            </a:r>
            <a:endParaRPr lang="es-ES" sz="2400"/>
          </a:p>
          <a:p>
            <a:r>
              <a:rPr lang="es-ES" sz="2400"/>
              <a:t>Practicar ejercicio con regularidad</a:t>
            </a:r>
            <a:r>
              <a:rPr lang="es-ES" sz="2400" baseline="30000"/>
              <a:t>3</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2227"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Diapositiva modificada: MRW 6/04</a:t>
            </a:r>
          </a:p>
        </p:txBody>
      </p:sp>
      <p:sp>
        <p:nvSpPr>
          <p:cNvPr id="4532228"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Revisión: </a:t>
            </a:r>
          </a:p>
        </p:txBody>
      </p:sp>
      <p:sp>
        <p:nvSpPr>
          <p:cNvPr id="4532229"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revisor: </a:t>
            </a:r>
          </a:p>
        </p:txBody>
      </p:sp>
      <p:sp>
        <p:nvSpPr>
          <p:cNvPr id="4532230"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Origen: </a:t>
            </a:r>
          </a:p>
        </p:txBody>
      </p:sp>
      <p:sp>
        <p:nvSpPr>
          <p:cNvPr id="4532231" name="Memo" hidden="1"/>
          <p:cNvSpPr txBox="1">
            <a:spLocks noChangeArrowheads="1"/>
          </p:cNvSpPr>
          <p:nvPr/>
        </p:nvSpPr>
        <p:spPr bwMode="auto">
          <a:xfrm>
            <a:off x="4762500" y="7239000"/>
            <a:ext cx="508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a:t>
            </a:r>
          </a:p>
        </p:txBody>
      </p:sp>
      <p:sp>
        <p:nvSpPr>
          <p:cNvPr id="4532232" name="Rectangle 8"/>
          <p:cNvSpPr>
            <a:spLocks noGrp="1" noChangeArrowheads="1"/>
          </p:cNvSpPr>
          <p:nvPr>
            <p:ph type="body" idx="1"/>
          </p:nvPr>
        </p:nvSpPr>
        <p:spPr>
          <a:xfrm>
            <a:off x="366713" y="1682750"/>
            <a:ext cx="8412162" cy="3336925"/>
          </a:xfrm>
        </p:spPr>
        <p:txBody>
          <a:bodyPr/>
          <a:lstStyle/>
          <a:p>
            <a:r>
              <a:rPr lang="es-ES"/>
              <a:t>Inhibidores de la fosfodiesterasa tipo 5 (PDE5) </a:t>
            </a:r>
          </a:p>
          <a:p>
            <a:pPr lvl="1"/>
            <a:r>
              <a:rPr lang="es-ES" sz="2500"/>
              <a:t>Tadalafilo</a:t>
            </a:r>
            <a:r>
              <a:rPr lang="es-ES" sz="2500" baseline="30000"/>
              <a:t>1</a:t>
            </a:r>
            <a:endParaRPr lang="es-ES"/>
          </a:p>
          <a:p>
            <a:pPr lvl="1"/>
            <a:r>
              <a:rPr lang="es-ES" sz="2500"/>
              <a:t>Vardenafilo</a:t>
            </a:r>
            <a:r>
              <a:rPr lang="es-ES" sz="2500" baseline="30000"/>
              <a:t>2</a:t>
            </a:r>
            <a:endParaRPr lang="es-ES"/>
          </a:p>
          <a:p>
            <a:pPr lvl="1"/>
            <a:r>
              <a:rPr lang="es-ES" sz="2500"/>
              <a:t>Sildenafilo</a:t>
            </a:r>
            <a:r>
              <a:rPr lang="es-ES" sz="2500" baseline="30000"/>
              <a:t>3</a:t>
            </a:r>
          </a:p>
        </p:txBody>
      </p:sp>
      <p:sp>
        <p:nvSpPr>
          <p:cNvPr id="4532233" name="Rectangle 9"/>
          <p:cNvSpPr>
            <a:spLocks noGrp="1" noChangeArrowheads="1"/>
          </p:cNvSpPr>
          <p:nvPr>
            <p:ph type="title"/>
          </p:nvPr>
        </p:nvSpPr>
        <p:spPr>
          <a:xfrm>
            <a:off x="366713" y="163513"/>
            <a:ext cx="9107487" cy="822325"/>
          </a:xfrm>
        </p:spPr>
        <p:txBody>
          <a:bodyPr>
            <a:normAutofit fontScale="90000"/>
          </a:bodyPr>
          <a:lstStyle/>
          <a:p>
            <a:r>
              <a:rPr lang="es-ES"/>
              <a:t>Tratamiento de la DE: Fármacos orales</a:t>
            </a:r>
          </a:p>
        </p:txBody>
      </p:sp>
      <p:sp>
        <p:nvSpPr>
          <p:cNvPr id="4532239" name="Text Box 15"/>
          <p:cNvSpPr txBox="1">
            <a:spLocks noChangeArrowheads="1"/>
          </p:cNvSpPr>
          <p:nvPr/>
        </p:nvSpPr>
        <p:spPr bwMode="auto">
          <a:xfrm>
            <a:off x="195263" y="5165725"/>
            <a:ext cx="8731250" cy="1503363"/>
          </a:xfrm>
          <a:prstGeom prst="rect">
            <a:avLst/>
          </a:prstGeom>
          <a:noFill/>
          <a:ln w="9525" algn="ctr">
            <a:noFill/>
            <a:miter lim="800000"/>
            <a:headEnd/>
            <a:tailEnd/>
          </a:ln>
          <a:effectLst/>
        </p:spPr>
        <p:txBody>
          <a:bodyPr anchor="b">
            <a:spAutoFit/>
          </a:bodyPr>
          <a:lstStyle/>
          <a:p>
            <a:pPr marL="230188" indent="-230188" algn="l" eaLnBrk="0" hangingPunct="0">
              <a:lnSpc>
                <a:spcPct val="110000"/>
              </a:lnSpc>
            </a:pPr>
            <a:r>
              <a:rPr lang="en-US" altLang="en-US" sz="1200" i="1">
                <a:solidFill>
                  <a:srgbClr val="FEE88A"/>
                </a:solidFill>
              </a:rPr>
              <a:t>1. </a:t>
            </a:r>
            <a:r>
              <a:rPr lang="pt-BR" altLang="en-US" sz="1200" i="1">
                <a:solidFill>
                  <a:srgbClr val="FEE88A"/>
                </a:solidFill>
              </a:rPr>
              <a:t>Ficha técnica de Cialis</a:t>
            </a:r>
            <a:r>
              <a:rPr lang="en-US" altLang="en-US" sz="1200" i="1">
                <a:solidFill>
                  <a:srgbClr val="FEE88A"/>
                </a:solidFill>
                <a:sym typeface="Symbol" pitchFamily="18" charset="2"/>
              </a:rPr>
              <a:t></a:t>
            </a:r>
            <a:r>
              <a:rPr lang="pt-BR" altLang="en-US" sz="1200" i="1">
                <a:solidFill>
                  <a:srgbClr val="FEE88A"/>
                </a:solidFill>
              </a:rPr>
              <a:t> (tadalafilo). </a:t>
            </a:r>
            <a:r>
              <a:rPr lang="en-US" altLang="en-US" sz="1200" i="1">
                <a:solidFill>
                  <a:srgbClr val="FEE88A"/>
                </a:solidFill>
              </a:rPr>
              <a:t>Fecha de revisión del texto: septiembre de 2008.</a:t>
            </a:r>
            <a:r>
              <a:rPr lang="es-ES" altLang="en-US" sz="1200" i="1">
                <a:solidFill>
                  <a:srgbClr val="FEE88A"/>
                </a:solidFill>
              </a:rPr>
              <a:t> </a:t>
            </a:r>
            <a:r>
              <a:rPr lang="en-US" altLang="en-US" sz="1200" i="1">
                <a:solidFill>
                  <a:srgbClr val="FEE88A"/>
                </a:solidFill>
                <a:hlinkClick r:id="rId3"/>
              </a:rPr>
              <a:t> </a:t>
            </a:r>
            <a:endParaRPr lang="en-US" altLang="en-US" sz="1200" i="1">
              <a:solidFill>
                <a:srgbClr val="FEE88A"/>
              </a:solidFill>
            </a:endParaRPr>
          </a:p>
          <a:p>
            <a:pPr marL="230188" indent="-230188" algn="l" eaLnBrk="0" hangingPunct="0">
              <a:lnSpc>
                <a:spcPct val="110000"/>
              </a:lnSpc>
            </a:pPr>
            <a:r>
              <a:rPr lang="en-US" altLang="en-US" sz="1200" i="1">
                <a:solidFill>
                  <a:srgbClr val="FEE88A"/>
                </a:solidFill>
              </a:rPr>
              <a:t>2. </a:t>
            </a:r>
            <a:r>
              <a:rPr lang="es-ES_tradnl" altLang="en-US" sz="1200" i="1">
                <a:solidFill>
                  <a:srgbClr val="FEE88A"/>
                </a:solidFill>
              </a:rPr>
              <a:t>Ficha Técnica Levitra®  [documento en línea] &lt;http://www.emea.europa.eu/humandocs/PDFs/EPAR/levitra/H-475-PI-es.pdf&gt; [Fecha de consulta: 03 de febrero de 2009]</a:t>
            </a:r>
            <a:r>
              <a:rPr lang="en-US" altLang="en-US" sz="1200" i="1">
                <a:solidFill>
                  <a:srgbClr val="FEE88A"/>
                </a:solidFill>
                <a:hlinkClick r:id="rId4"/>
              </a:rPr>
              <a:t> </a:t>
            </a:r>
            <a:endParaRPr lang="en-US" altLang="en-US" sz="1200" i="1">
              <a:solidFill>
                <a:srgbClr val="FEE88A"/>
              </a:solidFill>
            </a:endParaRPr>
          </a:p>
          <a:p>
            <a:pPr marL="230188" indent="-230188" algn="l" eaLnBrk="0" hangingPunct="0">
              <a:lnSpc>
                <a:spcPct val="110000"/>
              </a:lnSpc>
            </a:pPr>
            <a:r>
              <a:rPr lang="en-US" altLang="en-US" sz="1200" i="1">
                <a:solidFill>
                  <a:srgbClr val="FEE88A"/>
                </a:solidFill>
              </a:rPr>
              <a:t>3. </a:t>
            </a:r>
            <a:r>
              <a:rPr lang="es-ES_tradnl" altLang="en-US" sz="1200" i="1">
                <a:solidFill>
                  <a:srgbClr val="FEE88A"/>
                </a:solidFill>
              </a:rPr>
              <a:t>Ficha Técnica Viagra®  [documento en línea] &lt; http://www.emea.europa.eu/humandocs/PDFs/EPAR/viagra/H-202-PI-es.pdf&gt; [Fecha de consulta: 03 de febrero de 2009].</a:t>
            </a:r>
            <a:endParaRPr lang="en-US" altLang="en-US" sz="1200" i="1">
              <a:solidFill>
                <a:srgbClr val="FEE88A"/>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4274" name="Text Box 2"/>
          <p:cNvSpPr txBox="1">
            <a:spLocks noChangeArrowheads="1"/>
          </p:cNvSpPr>
          <p:nvPr/>
        </p:nvSpPr>
        <p:spPr bwMode="auto">
          <a:xfrm>
            <a:off x="1638300" y="5394325"/>
            <a:ext cx="7505700" cy="1463675"/>
          </a:xfrm>
          <a:prstGeom prst="rect">
            <a:avLst/>
          </a:prstGeom>
          <a:noFill/>
          <a:ln w="9525" algn="ctr">
            <a:noFill/>
            <a:miter lim="800000"/>
            <a:headEnd/>
            <a:tailEnd/>
          </a:ln>
          <a:effectLst/>
        </p:spPr>
        <p:txBody>
          <a:bodyPr anchor="b">
            <a:spAutoFit/>
          </a:bodyPr>
          <a:lstStyle/>
          <a:p>
            <a:pPr marL="228600" indent="-228600" algn="l" eaLnBrk="0" hangingPunct="0"/>
            <a:r>
              <a:rPr lang="en-US" sz="1000">
                <a:solidFill>
                  <a:schemeClr val="bg1"/>
                </a:solidFill>
              </a:rPr>
              <a:t>1.  AACE Male Sexual Dysfunction Task Force. </a:t>
            </a:r>
            <a:r>
              <a:rPr lang="en-US" sz="1000" i="1">
                <a:solidFill>
                  <a:schemeClr val="bg1"/>
                </a:solidFill>
              </a:rPr>
              <a:t>Endocr Pract</a:t>
            </a:r>
            <a:r>
              <a:rPr lang="en-US" sz="1000">
                <a:solidFill>
                  <a:schemeClr val="bg1"/>
                </a:solidFill>
              </a:rPr>
              <a:t>. 2003;9:77-95. </a:t>
            </a:r>
          </a:p>
          <a:p>
            <a:pPr marL="228600" indent="-228600" algn="l" eaLnBrk="0" hangingPunct="0"/>
            <a:r>
              <a:rPr lang="en-US" sz="1000">
                <a:solidFill>
                  <a:schemeClr val="bg1"/>
                </a:solidFill>
              </a:rPr>
              <a:t>2.  Lue TF. </a:t>
            </a:r>
            <a:r>
              <a:rPr lang="en-US" sz="1000" i="1">
                <a:solidFill>
                  <a:schemeClr val="bg1"/>
                </a:solidFill>
              </a:rPr>
              <a:t>N Engl J Med</a:t>
            </a:r>
            <a:r>
              <a:rPr lang="en-US" sz="1000">
                <a:solidFill>
                  <a:schemeClr val="bg1"/>
                </a:solidFill>
              </a:rPr>
              <a:t>. 2000;342:1802-1813.</a:t>
            </a:r>
          </a:p>
          <a:p>
            <a:pPr marL="228600" indent="-228600" algn="l" eaLnBrk="0" hangingPunct="0"/>
            <a:r>
              <a:rPr lang="es-ES" sz="1000">
                <a:solidFill>
                  <a:schemeClr val="bg1"/>
                </a:solidFill>
              </a:rPr>
              <a:t>3.  Información de prescripción de las píldoras de Testopel™ (testosterona). </a:t>
            </a:r>
            <a:r>
              <a:rPr lang="es-ES" sz="1000" i="1">
                <a:solidFill>
                  <a:schemeClr val="bg1"/>
                </a:solidFill>
              </a:rPr>
              <a:t>Physicians’ Desk Reference</a:t>
            </a:r>
            <a:r>
              <a:rPr lang="en-US" sz="1000">
                <a:solidFill>
                  <a:schemeClr val="bg1"/>
                </a:solidFill>
              </a:rPr>
              <a:t>. 56th ed. Montvale, NJ: Medical Economics Co; 2002:3610-3611. </a:t>
            </a:r>
          </a:p>
          <a:p>
            <a:pPr marL="228600" indent="-228600" algn="l" eaLnBrk="0" hangingPunct="0"/>
            <a:r>
              <a:rPr lang="da-DK" sz="1000">
                <a:solidFill>
                  <a:schemeClr val="bg1"/>
                </a:solidFill>
              </a:rPr>
              <a:t>4.  Shabsigh R et al. </a:t>
            </a:r>
            <a:r>
              <a:rPr lang="da-DK" sz="1000" i="1">
                <a:solidFill>
                  <a:schemeClr val="bg1"/>
                </a:solidFill>
              </a:rPr>
              <a:t>Urology</a:t>
            </a:r>
            <a:r>
              <a:rPr lang="da-DK" sz="1000">
                <a:solidFill>
                  <a:schemeClr val="bg1"/>
                </a:solidFill>
              </a:rPr>
              <a:t>. 2000;55:109-113. </a:t>
            </a:r>
          </a:p>
          <a:p>
            <a:pPr marL="228600" indent="-228600" algn="l" eaLnBrk="0" hangingPunct="0"/>
            <a:r>
              <a:rPr lang="es-ES" sz="1000">
                <a:solidFill>
                  <a:schemeClr val="bg1"/>
                </a:solidFill>
              </a:rPr>
              <a:t>5.  Recomendaciones de la 1ª Consulta internacional sobre disfunción eréctil. In: Jardin A et al., eds. </a:t>
            </a:r>
            <a:r>
              <a:rPr lang="es-ES" sz="1000" i="1">
                <a:solidFill>
                  <a:schemeClr val="bg1"/>
                </a:solidFill>
              </a:rPr>
              <a:t>Erectile Dysfunction</a:t>
            </a:r>
            <a:r>
              <a:rPr lang="en-US" sz="1000">
                <a:solidFill>
                  <a:schemeClr val="bg1"/>
                </a:solidFill>
              </a:rPr>
              <a:t>. Plymouth, UK: Health Publication, Ltd; 2000:711-726. </a:t>
            </a:r>
          </a:p>
          <a:p>
            <a:pPr marL="228600" indent="-228600" algn="l" eaLnBrk="0" hangingPunct="0"/>
            <a:r>
              <a:rPr lang="en-US" sz="1000">
                <a:solidFill>
                  <a:schemeClr val="bg1"/>
                </a:solidFill>
              </a:rPr>
              <a:t>6.  MUSE</a:t>
            </a:r>
            <a:r>
              <a:rPr lang="en-US" sz="1000" baseline="30000">
                <a:solidFill>
                  <a:schemeClr val="bg1"/>
                </a:solidFill>
              </a:rPr>
              <a:t>® </a:t>
            </a:r>
            <a:r>
              <a:rPr lang="en-US" sz="1000">
                <a:solidFill>
                  <a:schemeClr val="bg1"/>
                </a:solidFill>
              </a:rPr>
              <a:t>(alpostradilo) información de prescripción. </a:t>
            </a:r>
            <a:r>
              <a:rPr lang="en-US" sz="1000" i="1">
                <a:solidFill>
                  <a:schemeClr val="bg1"/>
                </a:solidFill>
              </a:rPr>
              <a:t>Physicians’ Desk Reference. </a:t>
            </a:r>
            <a:r>
              <a:rPr lang="en-US" sz="1000">
                <a:solidFill>
                  <a:schemeClr val="bg1"/>
                </a:solidFill>
              </a:rPr>
              <a:t>56th ed. Montvale, NJ: Medical Economics Company; 2002:3335-3338.</a:t>
            </a:r>
          </a:p>
        </p:txBody>
      </p:sp>
      <p:sp>
        <p:nvSpPr>
          <p:cNvPr id="4534275"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Diapositiva modificada:  MRW 6/04</a:t>
            </a:r>
          </a:p>
        </p:txBody>
      </p:sp>
      <p:sp>
        <p:nvSpPr>
          <p:cNvPr id="4534276"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Revisión: </a:t>
            </a:r>
          </a:p>
        </p:txBody>
      </p:sp>
      <p:sp>
        <p:nvSpPr>
          <p:cNvPr id="4534277"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revisor: </a:t>
            </a:r>
          </a:p>
        </p:txBody>
      </p:sp>
      <p:sp>
        <p:nvSpPr>
          <p:cNvPr id="4534278"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Origen: </a:t>
            </a:r>
          </a:p>
        </p:txBody>
      </p:sp>
      <p:sp>
        <p:nvSpPr>
          <p:cNvPr id="4534279" name="Memo" hidden="1"/>
          <p:cNvSpPr txBox="1">
            <a:spLocks noChangeArrowheads="1"/>
          </p:cNvSpPr>
          <p:nvPr/>
        </p:nvSpPr>
        <p:spPr bwMode="auto">
          <a:xfrm>
            <a:off x="4762500" y="7239000"/>
            <a:ext cx="508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a:t>
            </a:r>
          </a:p>
        </p:txBody>
      </p:sp>
      <p:sp>
        <p:nvSpPr>
          <p:cNvPr id="4534280" name="Rectangle 8"/>
          <p:cNvSpPr>
            <a:spLocks noGrp="1" noChangeArrowheads="1"/>
          </p:cNvSpPr>
          <p:nvPr>
            <p:ph type="title"/>
          </p:nvPr>
        </p:nvSpPr>
        <p:spPr>
          <a:xfrm>
            <a:off x="352425" y="484188"/>
            <a:ext cx="8791575" cy="503237"/>
          </a:xfrm>
        </p:spPr>
        <p:txBody>
          <a:bodyPr>
            <a:normAutofit fontScale="90000"/>
          </a:bodyPr>
          <a:lstStyle/>
          <a:p>
            <a:r>
              <a:rPr lang="es-ES" sz="2800"/>
              <a:t>Tratamiento de la DE: Otras opciones</a:t>
            </a:r>
          </a:p>
        </p:txBody>
      </p:sp>
      <p:sp>
        <p:nvSpPr>
          <p:cNvPr id="4534281" name="Rectangle 9"/>
          <p:cNvSpPr>
            <a:spLocks noGrp="1" noChangeArrowheads="1"/>
          </p:cNvSpPr>
          <p:nvPr>
            <p:ph type="body" idx="1"/>
          </p:nvPr>
        </p:nvSpPr>
        <p:spPr/>
        <p:txBody>
          <a:bodyPr/>
          <a:lstStyle/>
          <a:p>
            <a:pPr>
              <a:lnSpc>
                <a:spcPct val="90000"/>
              </a:lnSpc>
            </a:pPr>
            <a:r>
              <a:rPr lang="es-ES" sz="2400"/>
              <a:t>Testosterona – oral, transdérmica, subcutánea o intramuscular</a:t>
            </a:r>
            <a:r>
              <a:rPr lang="es-ES" sz="2400" baseline="30000"/>
              <a:t>1-3</a:t>
            </a:r>
            <a:endParaRPr lang="es-ES" sz="2400"/>
          </a:p>
          <a:p>
            <a:pPr>
              <a:lnSpc>
                <a:spcPct val="90000"/>
              </a:lnSpc>
            </a:pPr>
            <a:r>
              <a:rPr lang="es-ES" sz="2400"/>
              <a:t>Prostaglandina  E1</a:t>
            </a:r>
            <a:r>
              <a:rPr lang="es-ES" sz="2400" baseline="30000"/>
              <a:t>4-6</a:t>
            </a:r>
            <a:r>
              <a:rPr lang="es-ES" sz="2400"/>
              <a:t> (alprostadilo) – inyección intracavernosa o terapia transuretral</a:t>
            </a:r>
          </a:p>
          <a:p>
            <a:pPr>
              <a:lnSpc>
                <a:spcPct val="90000"/>
              </a:lnSpc>
            </a:pPr>
            <a:r>
              <a:rPr lang="es-ES" sz="2400"/>
              <a:t>Dispositivos de contracción al vacío</a:t>
            </a:r>
          </a:p>
          <a:p>
            <a:pPr>
              <a:lnSpc>
                <a:spcPct val="90000"/>
              </a:lnSpc>
            </a:pPr>
            <a:r>
              <a:rPr lang="es-ES" sz="2400"/>
              <a:t>Tratamiento quirúrgico – prótesis peneana, cirugía vascular</a:t>
            </a:r>
            <a:r>
              <a:rPr lang="es-ES" sz="2400" baseline="30000"/>
              <a:t>2</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22"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Diapositiva modificada: MRW 6/04</a:t>
            </a:r>
          </a:p>
        </p:txBody>
      </p:sp>
      <p:sp>
        <p:nvSpPr>
          <p:cNvPr id="4536323"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Revisión: </a:t>
            </a:r>
          </a:p>
        </p:txBody>
      </p:sp>
      <p:sp>
        <p:nvSpPr>
          <p:cNvPr id="4536324"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revisor: </a:t>
            </a:r>
          </a:p>
        </p:txBody>
      </p:sp>
      <p:sp>
        <p:nvSpPr>
          <p:cNvPr id="4536325"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Origen: </a:t>
            </a:r>
          </a:p>
        </p:txBody>
      </p:sp>
      <p:sp>
        <p:nvSpPr>
          <p:cNvPr id="4536326" name="Memo" hidden="1"/>
          <p:cNvSpPr txBox="1">
            <a:spLocks noChangeArrowheads="1"/>
          </p:cNvSpPr>
          <p:nvPr/>
        </p:nvSpPr>
        <p:spPr bwMode="auto">
          <a:xfrm>
            <a:off x="4762500" y="7239000"/>
            <a:ext cx="508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a:t>
            </a:r>
          </a:p>
        </p:txBody>
      </p:sp>
      <p:sp>
        <p:nvSpPr>
          <p:cNvPr id="4536327" name="Rectangle 7"/>
          <p:cNvSpPr>
            <a:spLocks noGrp="1" noChangeArrowheads="1"/>
          </p:cNvSpPr>
          <p:nvPr>
            <p:ph type="title"/>
          </p:nvPr>
        </p:nvSpPr>
        <p:spPr/>
        <p:txBody>
          <a:bodyPr/>
          <a:lstStyle/>
          <a:p>
            <a:r>
              <a:rPr lang="es-ES"/>
              <a:t>Tratamiento de la DE: Resumen</a:t>
            </a:r>
          </a:p>
        </p:txBody>
      </p:sp>
      <p:sp>
        <p:nvSpPr>
          <p:cNvPr id="4536328" name="Rectangle 8"/>
          <p:cNvSpPr>
            <a:spLocks noGrp="1" noChangeArrowheads="1"/>
          </p:cNvSpPr>
          <p:nvPr>
            <p:ph type="body" idx="1"/>
          </p:nvPr>
        </p:nvSpPr>
        <p:spPr/>
        <p:txBody>
          <a:bodyPr/>
          <a:lstStyle/>
          <a:p>
            <a:r>
              <a:rPr lang="es-ES" sz="2400"/>
              <a:t>Asesoramiento psicosocial</a:t>
            </a:r>
          </a:p>
          <a:p>
            <a:r>
              <a:rPr lang="es-ES" sz="2400"/>
              <a:t>Evaluar la posibilidad de una DE inducida por fármacos: </a:t>
            </a:r>
          </a:p>
          <a:p>
            <a:pPr lvl="1"/>
            <a:r>
              <a:rPr lang="es-ES" sz="2100"/>
              <a:t>Antihipertensores</a:t>
            </a:r>
            <a:endParaRPr lang="es-ES" sz="2200"/>
          </a:p>
          <a:p>
            <a:r>
              <a:rPr lang="es-ES" sz="2400"/>
              <a:t>Tratamiento con fármacos orales para la DE  </a:t>
            </a:r>
          </a:p>
          <a:p>
            <a:pPr lvl="1"/>
            <a:r>
              <a:rPr lang="es-ES" sz="2100"/>
              <a:t>Inhibidores de la PDE5</a:t>
            </a:r>
            <a:endParaRPr lang="es-ES" sz="2200"/>
          </a:p>
          <a:p>
            <a:r>
              <a:rPr lang="es-ES" sz="2400"/>
              <a:t>Otras opciones de tratamiento:</a:t>
            </a:r>
          </a:p>
          <a:p>
            <a:pPr lvl="1"/>
            <a:r>
              <a:rPr lang="es-ES" sz="2100"/>
              <a:t>Inyección intracavernosa, dispositivos de contracción, prótesis para el pene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4889698"/>
          </a:xfrm>
        </p:spPr>
        <p:txBody>
          <a:bodyPr>
            <a:normAutofit/>
          </a:bodyPr>
          <a:lstStyle/>
          <a:p>
            <a:r>
              <a:rPr lang="es-ES" dirty="0" smtClean="0"/>
              <a:t>2. TRANSMITIR LA INQUIETUD A LOS ADJUNTOS Y AL PERSONAL AUXILIAR</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393754"/>
          </a:xfrm>
        </p:spPr>
        <p:txBody>
          <a:bodyPr>
            <a:normAutofit/>
          </a:bodyPr>
          <a:lstStyle/>
          <a:p>
            <a:r>
              <a:rPr lang="es-ES" dirty="0" smtClean="0"/>
              <a:t>3. SER CONSCIENTE DE LA IMPORTANCIA DE SU ACTUACIÓN, SABIENDO QUE PUEDE SER EL ÚNICO PROFESIONAL SANITARIO CONSULTADO</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465762"/>
          </a:xfrm>
        </p:spPr>
        <p:txBody>
          <a:bodyPr>
            <a:normAutofit/>
          </a:bodyPr>
          <a:lstStyle/>
          <a:p>
            <a:r>
              <a:rPr lang="es-ES" dirty="0" smtClean="0"/>
              <a:t>4. TENER CLAROS LOS CRITERIOS DE DERIVACIÓN AL MÉDICO</a:t>
            </a: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177730"/>
          </a:xfrm>
        </p:spPr>
        <p:txBody>
          <a:bodyPr>
            <a:normAutofit/>
          </a:bodyPr>
          <a:lstStyle/>
          <a:p>
            <a:r>
              <a:rPr lang="es-ES" dirty="0" smtClean="0"/>
              <a:t>5. COLABORAR CON EL MÉDICO EN LA IDENTIFICACIÓN DE PACIENTES OCULTOS</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PRESENTACIÓN</a:t>
            </a:r>
            <a:endParaRPr lang="es-ES" dirty="0"/>
          </a:p>
        </p:txBody>
      </p:sp>
      <p:sp>
        <p:nvSpPr>
          <p:cNvPr id="3" name="2 Marcador de contenido"/>
          <p:cNvSpPr>
            <a:spLocks noGrp="1"/>
          </p:cNvSpPr>
          <p:nvPr>
            <p:ph idx="1"/>
          </p:nvPr>
        </p:nvSpPr>
        <p:spPr>
          <a:xfrm>
            <a:off x="457200" y="1484784"/>
            <a:ext cx="8229600" cy="4970024"/>
          </a:xfrm>
        </p:spPr>
        <p:txBody>
          <a:bodyPr>
            <a:normAutofit/>
          </a:bodyPr>
          <a:lstStyle/>
          <a:p>
            <a:r>
              <a:rPr lang="es-ES" dirty="0" smtClean="0"/>
              <a:t>OBJETIVOS DEL GRUPO</a:t>
            </a:r>
          </a:p>
          <a:p>
            <a:r>
              <a:rPr lang="es-ES" dirty="0" smtClean="0"/>
              <a:t>MIS PROPIOS OBJETIVOS</a:t>
            </a:r>
          </a:p>
          <a:p>
            <a:r>
              <a:rPr lang="es-ES" dirty="0" smtClean="0"/>
              <a:t>ANÁLISIS DE LA SITUACIÓN</a:t>
            </a:r>
          </a:p>
          <a:p>
            <a:r>
              <a:rPr lang="es-ES" dirty="0" smtClean="0"/>
              <a:t>PROBLEMAS COYUNTURALES</a:t>
            </a:r>
          </a:p>
          <a:p>
            <a:r>
              <a:rPr lang="es-ES" dirty="0" smtClean="0"/>
              <a:t>HERRAMIENTAS</a:t>
            </a:r>
          </a:p>
          <a:p>
            <a:r>
              <a:rPr lang="es-ES" dirty="0" smtClean="0"/>
              <a:t>SITUACIONES CONCRETAS</a:t>
            </a:r>
          </a:p>
          <a:p>
            <a:r>
              <a:rPr lang="es-ES" dirty="0" smtClean="0"/>
              <a:t>PROYECCIÓN</a:t>
            </a:r>
          </a:p>
          <a:p>
            <a:r>
              <a:rPr lang="es-ES" dirty="0" smtClean="0"/>
              <a:t>FORMA DE TRABAJAR HOY</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465762"/>
          </a:xfrm>
        </p:spPr>
        <p:txBody>
          <a:bodyPr>
            <a:normAutofit/>
          </a:bodyPr>
          <a:lstStyle/>
          <a:p>
            <a:r>
              <a:rPr lang="es-ES" dirty="0" smtClean="0"/>
              <a:t>6. EDUCAR AL PACIENTE DESTRUYENDO MITOS Y CAMBIANDO HÁBITOS</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681786"/>
          </a:xfrm>
        </p:spPr>
        <p:txBody>
          <a:bodyPr>
            <a:normAutofit/>
          </a:bodyPr>
          <a:lstStyle/>
          <a:p>
            <a:r>
              <a:rPr lang="es-ES" dirty="0" smtClean="0"/>
              <a:t>7. CONOCER LA EVIDENCIA DISPONIBLE SOBRE LOS TRATAMIENTOS YA EXISTENTES, Y ASÍ PODER INSTRUIR A LAS PERSONAS QUE LO SOLICITEN</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67494"/>
            <a:ext cx="8229600" cy="5825802"/>
          </a:xfrm>
        </p:spPr>
        <p:txBody>
          <a:bodyPr>
            <a:normAutofit/>
          </a:bodyPr>
          <a:lstStyle/>
          <a:p>
            <a:r>
              <a:rPr lang="es-ES" dirty="0" smtClean="0"/>
              <a:t>ANÁLISIS DE LA SITUACIÓN:</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t>
            </a:r>
            <a:r>
              <a:rPr lang="es-ES" sz="7200" dirty="0" smtClean="0"/>
              <a:t>ACTORES</a:t>
            </a:r>
            <a:endParaRPr lang="es-ES" sz="7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249738"/>
          </a:xfrm>
        </p:spPr>
        <p:txBody>
          <a:bodyPr/>
          <a:lstStyle/>
          <a:p>
            <a:r>
              <a:rPr lang="es-ES" dirty="0" smtClean="0"/>
              <a:t>        1. UNA PATOLOGÍA</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465762"/>
          </a:xfrm>
        </p:spPr>
        <p:txBody>
          <a:bodyPr/>
          <a:lstStyle/>
          <a:p>
            <a:r>
              <a:rPr lang="es-ES" dirty="0" smtClean="0"/>
              <a:t>            2. UN SEÑOR</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321746"/>
          </a:xfrm>
        </p:spPr>
        <p:txBody>
          <a:bodyPr/>
          <a:lstStyle/>
          <a:p>
            <a:r>
              <a:rPr lang="es-ES" dirty="0" smtClean="0"/>
              <a:t>   Y ¿ QUÉ OS PARECE SI    </a:t>
            </a:r>
            <a:br>
              <a:rPr lang="es-ES" dirty="0" smtClean="0"/>
            </a:br>
            <a:r>
              <a:rPr lang="es-ES" dirty="0" smtClean="0"/>
              <a:t>       DECIMOS LA PAREJA?</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537770"/>
          </a:xfrm>
        </p:spPr>
        <p:txBody>
          <a:bodyPr>
            <a:normAutofit/>
          </a:bodyPr>
          <a:lstStyle/>
          <a:p>
            <a:r>
              <a:rPr lang="es-ES" sz="7200" dirty="0" smtClean="0"/>
              <a:t>¿ CUÁL ES EL “PACIENTE  </a:t>
            </a:r>
            <a:br>
              <a:rPr lang="es-ES" sz="7200" dirty="0" smtClean="0"/>
            </a:br>
            <a:r>
              <a:rPr lang="es-ES" sz="7200" dirty="0" smtClean="0"/>
              <a:t>  TIPO”?</a:t>
            </a:r>
            <a:endParaRPr lang="es-ES" sz="7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897810"/>
          </a:xfrm>
        </p:spPr>
        <p:txBody>
          <a:bodyPr/>
          <a:lstStyle/>
          <a:p>
            <a:r>
              <a:rPr lang="es-ES" dirty="0" smtClean="0"/>
              <a:t>           3. EL MÉDICO</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897810"/>
          </a:xfrm>
        </p:spPr>
        <p:txBody>
          <a:bodyPr/>
          <a:lstStyle/>
          <a:p>
            <a:r>
              <a:rPr lang="es-ES" dirty="0" smtClean="0"/>
              <a:t>4. EL/LA FARMACÉUTICO/A</a:t>
            </a: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249738"/>
          </a:xfrm>
        </p:spPr>
        <p:txBody>
          <a:bodyPr>
            <a:normAutofit/>
          </a:bodyPr>
          <a:lstStyle/>
          <a:p>
            <a:r>
              <a:rPr lang="es-ES" dirty="0" smtClean="0"/>
              <a:t>5.LA INDUSTRIA FARMACÉUTICA Y SUS PRODUCTOS</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67494"/>
            <a:ext cx="8229600" cy="5753794"/>
          </a:xfrm>
        </p:spPr>
        <p:txBody>
          <a:bodyPr>
            <a:normAutofit/>
          </a:bodyPr>
          <a:lstStyle/>
          <a:p>
            <a:r>
              <a:rPr lang="es-ES" dirty="0" smtClean="0">
                <a:latin typeface="Albertus Extra Bold" pitchFamily="34" charset="0"/>
              </a:rPr>
              <a:t>PARA EMPEZAR, Y PARA ENTRAR EN MATERIA, UNAS IDEAS GENERALES</a:t>
            </a:r>
            <a:endParaRPr lang="es-ES" dirty="0">
              <a:latin typeface="Albertus Extra Bold"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041826"/>
          </a:xfrm>
        </p:spPr>
        <p:txBody>
          <a:bodyPr/>
          <a:lstStyle/>
          <a:p>
            <a:r>
              <a:rPr lang="es-ES" dirty="0" smtClean="0"/>
              <a:t>6. LA ESTRUCTURA DE LA       </a:t>
            </a:r>
            <a:br>
              <a:rPr lang="es-ES" dirty="0" smtClean="0"/>
            </a:br>
            <a:r>
              <a:rPr lang="es-ES" dirty="0" smtClean="0"/>
              <a:t>            FARMACIA</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     7.LAS HERRAMIENTAS</a:t>
            </a:r>
            <a:endParaRPr lang="es-ES" dirty="0"/>
          </a:p>
        </p:txBody>
      </p:sp>
      <p:sp>
        <p:nvSpPr>
          <p:cNvPr id="3" name="2 Subtítulo"/>
          <p:cNvSpPr>
            <a:spLocks noGrp="1"/>
          </p:cNvSpPr>
          <p:nvPr>
            <p:ph type="subTitle" idx="1"/>
          </p:nvPr>
        </p:nvSpPr>
        <p:spPr>
          <a:xfrm>
            <a:off x="540544" y="2250280"/>
            <a:ext cx="8062912" cy="4275064"/>
          </a:xfrm>
        </p:spPr>
        <p:txBody>
          <a:bodyPr>
            <a:normAutofit/>
          </a:bodyPr>
          <a:lstStyle/>
          <a:p>
            <a:endParaRPr lang="es-ES" dirty="0" smtClean="0"/>
          </a:p>
          <a:p>
            <a:endParaRPr lang="es-ES" dirty="0" smtClean="0"/>
          </a:p>
          <a:p>
            <a:r>
              <a:rPr lang="es-ES" sz="4000" dirty="0" smtClean="0"/>
              <a:t>7.1.Formación (tema y </a:t>
            </a:r>
            <a:r>
              <a:rPr lang="es-ES" sz="4000" dirty="0" err="1" smtClean="0"/>
              <a:t>a.f.</a:t>
            </a:r>
            <a:r>
              <a:rPr lang="es-ES" sz="4000" dirty="0" smtClean="0"/>
              <a:t>)</a:t>
            </a:r>
          </a:p>
          <a:p>
            <a:r>
              <a:rPr lang="es-ES" sz="4000" dirty="0" smtClean="0"/>
              <a:t>7.2.Fuentes</a:t>
            </a:r>
          </a:p>
          <a:p>
            <a:r>
              <a:rPr lang="es-ES" sz="4000" dirty="0" smtClean="0"/>
              <a:t>7.3.Aplicaciones informáticas</a:t>
            </a:r>
          </a:p>
          <a:p>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67494"/>
            <a:ext cx="8229600" cy="5609778"/>
          </a:xfrm>
        </p:spPr>
        <p:txBody>
          <a:bodyPr/>
          <a:lstStyle/>
          <a:p>
            <a:r>
              <a:rPr lang="es-ES" dirty="0" smtClean="0"/>
              <a:t>       8. LOS PROBLEMAS   </a:t>
            </a:r>
            <a:br>
              <a:rPr lang="es-ES" dirty="0" smtClean="0"/>
            </a:br>
            <a:r>
              <a:rPr lang="es-ES" dirty="0" smtClean="0"/>
              <a:t>          ADMINISTRATIVOS</a:t>
            </a:r>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4385642"/>
          </a:xfrm>
        </p:spPr>
        <p:txBody>
          <a:bodyPr>
            <a:normAutofit/>
          </a:bodyPr>
          <a:lstStyle/>
          <a:p>
            <a:r>
              <a:rPr lang="es-ES" dirty="0" smtClean="0"/>
              <a:t>   </a:t>
            </a:r>
            <a:br>
              <a:rPr lang="es-ES" dirty="0" smtClean="0"/>
            </a:br>
            <a:r>
              <a:rPr lang="es-ES" dirty="0" smtClean="0"/>
              <a:t/>
            </a:r>
            <a:br>
              <a:rPr lang="es-ES" dirty="0" smtClean="0"/>
            </a:br>
            <a:r>
              <a:rPr lang="es-ES" dirty="0" smtClean="0"/>
              <a:t/>
            </a:r>
            <a:br>
              <a:rPr lang="es-ES" dirty="0" smtClean="0"/>
            </a:br>
            <a:r>
              <a:rPr lang="es-ES" dirty="0" smtClean="0">
                <a:latin typeface="Algerian" pitchFamily="82" charset="0"/>
              </a:rPr>
              <a:t>HERRAMIENTAS DE ANTES</a:t>
            </a:r>
            <a:endParaRPr lang="es-ES" dirty="0">
              <a:latin typeface="Algerian" pitchFamily="82"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67494"/>
            <a:ext cx="8229600" cy="5753794"/>
          </a:xfrm>
        </p:spPr>
        <p:txBody>
          <a:bodyPr>
            <a:normAutofit/>
          </a:bodyPr>
          <a:lstStyle/>
          <a:p>
            <a:r>
              <a:rPr lang="es-ES" dirty="0" smtClean="0"/>
              <a:t>¿ utiliza el paciente el medicamento que necesita?</a:t>
            </a: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681786"/>
          </a:xfrm>
        </p:spPr>
        <p:txBody>
          <a:bodyPr>
            <a:normAutofit/>
          </a:bodyPr>
          <a:lstStyle/>
          <a:p>
            <a:r>
              <a:rPr lang="es-ES" dirty="0" smtClean="0"/>
              <a:t>¿ toma el paciente el medicamento que no necesita?</a:t>
            </a:r>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401866"/>
          </a:xfrm>
        </p:spPr>
        <p:txBody>
          <a:bodyPr/>
          <a:lstStyle/>
          <a:p>
            <a:r>
              <a:rPr lang="es-ES" dirty="0" smtClean="0"/>
              <a:t>¿ es su medicación efectiva?</a:t>
            </a:r>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590506"/>
          </a:xfrm>
        </p:spPr>
        <p:txBody>
          <a:bodyPr/>
          <a:lstStyle/>
          <a:p>
            <a:r>
              <a:rPr lang="es-ES" dirty="0" smtClean="0"/>
              <a:t>¿toma la medicación correctamente?</a:t>
            </a:r>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590506"/>
          </a:xfrm>
        </p:spPr>
        <p:txBody>
          <a:bodyPr>
            <a:normAutofit/>
          </a:bodyPr>
          <a:lstStyle/>
          <a:p>
            <a:r>
              <a:rPr lang="es-ES" dirty="0" smtClean="0"/>
              <a:t>¿ tiene el paciente efectos adversos asociados a la medicación?</a:t>
            </a:r>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185842"/>
          </a:xfrm>
        </p:spPr>
        <p:txBody>
          <a:bodyPr>
            <a:normAutofit/>
          </a:bodyPr>
          <a:lstStyle/>
          <a:p>
            <a:r>
              <a:rPr lang="es-ES" dirty="0" smtClean="0"/>
              <a:t>¿toma el paciente la medicación de forma excesiva?</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457200" y="267494"/>
            <a:ext cx="8229600" cy="5105722"/>
          </a:xfrm>
        </p:spPr>
        <p:txBody>
          <a:bodyPr>
            <a:normAutofit/>
          </a:bodyPr>
          <a:lstStyle/>
          <a:p>
            <a:r>
              <a:rPr lang="es-ES" sz="4800" dirty="0" smtClean="0"/>
              <a:t>   1. ESTAR FORMADOS Y     </a:t>
            </a:r>
            <a:br>
              <a:rPr lang="es-ES" sz="4800" dirty="0" smtClean="0"/>
            </a:br>
            <a:r>
              <a:rPr lang="es-ES" sz="4800" dirty="0" smtClean="0"/>
              <a:t>   ACTUALIZADOS EN </a:t>
            </a:r>
            <a:br>
              <a:rPr lang="es-ES" sz="4800" dirty="0" smtClean="0"/>
            </a:br>
            <a:r>
              <a:rPr lang="es-ES" sz="4800" dirty="0" smtClean="0"/>
              <a:t>   DISFUNCIÓN ERÉCTIL, </a:t>
            </a:r>
            <a:endParaRPr lang="es-ES" sz="4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HERRAMIENTAS DE AHORA</a:t>
            </a:r>
            <a:endParaRPr lang="es-ES" dirty="0"/>
          </a:p>
        </p:txBody>
      </p:sp>
      <p:sp>
        <p:nvSpPr>
          <p:cNvPr id="4" name="3 Marcador de contenido"/>
          <p:cNvSpPr>
            <a:spLocks noGrp="1"/>
          </p:cNvSpPr>
          <p:nvPr>
            <p:ph idx="1"/>
          </p:nvPr>
        </p:nvSpPr>
        <p:spPr/>
        <p:txBody>
          <a:bodyPr/>
          <a:lstStyle/>
          <a:p>
            <a:pPr>
              <a:buNone/>
            </a:pPr>
            <a:endParaRPr lang="es-ES" dirty="0"/>
          </a:p>
        </p:txBody>
      </p:sp>
      <p:pic>
        <p:nvPicPr>
          <p:cNvPr id="3076" name="Picture 4" descr="C:\Archivos de programa\Microsoft Office\MEDIA\CAGCAT10\j0215086.wmf"/>
          <p:cNvPicPr>
            <a:picLocks noChangeAspect="1" noChangeArrowheads="1"/>
          </p:cNvPicPr>
          <p:nvPr/>
        </p:nvPicPr>
        <p:blipFill>
          <a:blip r:embed="rId2" cstate="print"/>
          <a:srcRect/>
          <a:stretch>
            <a:fillRect/>
          </a:stretch>
        </p:blipFill>
        <p:spPr bwMode="auto">
          <a:xfrm>
            <a:off x="2339752" y="2129073"/>
            <a:ext cx="4320480" cy="3892215"/>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9"/>
            <a:ext cx="8062912" cy="564480"/>
          </a:xfrm>
        </p:spPr>
        <p:txBody>
          <a:bodyPr>
            <a:normAutofit fontScale="90000"/>
          </a:bodyPr>
          <a:lstStyle/>
          <a:p>
            <a:r>
              <a:rPr lang="es-ES" dirty="0" smtClean="0"/>
              <a:t>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DISPENSACIÓN</a:t>
            </a:r>
            <a:endParaRPr lang="es-ES" dirty="0"/>
          </a:p>
        </p:txBody>
      </p:sp>
      <p:sp>
        <p:nvSpPr>
          <p:cNvPr id="3" name="2 Subtítulo"/>
          <p:cNvSpPr>
            <a:spLocks noGrp="1"/>
          </p:cNvSpPr>
          <p:nvPr>
            <p:ph type="subTitle" idx="1"/>
          </p:nvPr>
        </p:nvSpPr>
        <p:spPr>
          <a:xfrm>
            <a:off x="540544" y="1268760"/>
            <a:ext cx="8062912" cy="5184576"/>
          </a:xfrm>
        </p:spPr>
        <p:txBody>
          <a:bodyPr/>
          <a:lstStyle/>
          <a:p>
            <a:r>
              <a:rPr lang="es-ES" dirty="0" smtClean="0"/>
              <a:t>Es el servicio profesional del farmacéutico encaminado a garantizar , tras una evaluación individual, que los pacientes reciban y utilicen los medicamentos de forma adecuada a sus necesidades clínicas, en las dosis precisas según sus requerimientos individuales , durante el período de tiempo adecuado , con la información para su correcto proceso de uso y de acuerdo con la normativa vigente ( FORO, ENERO 2008)</a:t>
            </a:r>
            <a:endParaRPr lang="es-E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0"/>
          </p:nvPr>
        </p:nvSpPr>
        <p:spPr/>
        <p:txBody>
          <a:bodyPr/>
          <a:lstStyle/>
          <a:p>
            <a:fld id="{27BC6F7C-B7EA-4DF9-A910-A564EAD6268E}" type="slidenum">
              <a:rPr lang="es-ES"/>
              <a:pPr/>
              <a:t>42</a:t>
            </a:fld>
            <a:endParaRPr lang="es-ES"/>
          </a:p>
        </p:txBody>
      </p:sp>
      <p:sp>
        <p:nvSpPr>
          <p:cNvPr id="10242" name="Rectangle 2"/>
          <p:cNvSpPr>
            <a:spLocks noGrp="1" noChangeArrowheads="1"/>
          </p:cNvSpPr>
          <p:nvPr>
            <p:ph type="title"/>
          </p:nvPr>
        </p:nvSpPr>
        <p:spPr>
          <a:xfrm>
            <a:off x="107950" y="115888"/>
            <a:ext cx="8229600" cy="792162"/>
          </a:xfrm>
        </p:spPr>
        <p:txBody>
          <a:bodyPr/>
          <a:lstStyle/>
          <a:p>
            <a:r>
              <a:rPr lang="es-ES" sz="3600"/>
              <a:t>SERVICIO DE DISPENSACIÓN</a:t>
            </a:r>
          </a:p>
        </p:txBody>
      </p:sp>
      <p:pic>
        <p:nvPicPr>
          <p:cNvPr id="10246" name="Picture 6"/>
          <p:cNvPicPr>
            <a:picLocks noChangeAspect="1" noChangeArrowheads="1"/>
          </p:cNvPicPr>
          <p:nvPr/>
        </p:nvPicPr>
        <p:blipFill>
          <a:blip r:embed="rId2" cstate="print"/>
          <a:srcRect/>
          <a:stretch>
            <a:fillRect/>
          </a:stretch>
        </p:blipFill>
        <p:spPr bwMode="auto">
          <a:xfrm>
            <a:off x="730250" y="1216025"/>
            <a:ext cx="7683500" cy="4805363"/>
          </a:xfrm>
          <a:prstGeom prst="rect">
            <a:avLst/>
          </a:prstGeom>
          <a:noFill/>
          <a:ln w="9525">
            <a:noFill/>
            <a:miter lim="800000"/>
            <a:headEnd/>
            <a:tailEnd/>
          </a:ln>
          <a:effectLst/>
        </p:spPr>
      </p:pic>
      <p:pic>
        <p:nvPicPr>
          <p:cNvPr id="10247" name="Picture 7"/>
          <p:cNvPicPr>
            <a:picLocks noChangeAspect="1" noChangeArrowheads="1"/>
          </p:cNvPicPr>
          <p:nvPr/>
        </p:nvPicPr>
        <p:blipFill>
          <a:blip r:embed="rId3" cstate="print"/>
          <a:srcRect/>
          <a:stretch>
            <a:fillRect/>
          </a:stretch>
        </p:blipFill>
        <p:spPr bwMode="auto">
          <a:xfrm>
            <a:off x="6877050" y="836613"/>
            <a:ext cx="2065338" cy="785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ACTUACIONES POSIBLES DESDE LA DISPENSACIÓN</a:t>
            </a:r>
            <a:endParaRPr lang="es-ES" dirty="0"/>
          </a:p>
        </p:txBody>
      </p:sp>
      <p:sp>
        <p:nvSpPr>
          <p:cNvPr id="4" name="3 Marcador de contenido"/>
          <p:cNvSpPr>
            <a:spLocks noGrp="1"/>
          </p:cNvSpPr>
          <p:nvPr>
            <p:ph idx="1"/>
          </p:nvPr>
        </p:nvSpPr>
        <p:spPr>
          <a:xfrm>
            <a:off x="457200" y="1882808"/>
            <a:ext cx="8939336" cy="4572000"/>
          </a:xfrm>
        </p:spPr>
        <p:txBody>
          <a:bodyPr/>
          <a:lstStyle/>
          <a:p>
            <a:r>
              <a:rPr lang="es-ES" dirty="0" smtClean="0"/>
              <a:t>Facilitar información</a:t>
            </a:r>
          </a:p>
          <a:p>
            <a:r>
              <a:rPr lang="es-ES" dirty="0" smtClean="0"/>
              <a:t>Ofrecer educación sanitaria</a:t>
            </a:r>
          </a:p>
          <a:p>
            <a:r>
              <a:rPr lang="es-ES" dirty="0" smtClean="0"/>
              <a:t>Derivar a Seguimiento </a:t>
            </a:r>
            <a:r>
              <a:rPr lang="es-ES" dirty="0" err="1" smtClean="0"/>
              <a:t>Farmacoterapéutico</a:t>
            </a:r>
            <a:endParaRPr lang="es-ES" dirty="0" smtClean="0"/>
          </a:p>
          <a:p>
            <a:r>
              <a:rPr lang="es-ES" dirty="0" smtClean="0"/>
              <a:t>Derivar al médico comunicando PRM/RNM</a:t>
            </a:r>
          </a:p>
          <a:p>
            <a:r>
              <a:rPr lang="es-ES" dirty="0" smtClean="0"/>
              <a:t>Derivar al médico proponiendo cambios</a:t>
            </a:r>
          </a:p>
          <a:p>
            <a:r>
              <a:rPr lang="es-ES" dirty="0" smtClean="0"/>
              <a:t>Proponer otras modificaciones</a:t>
            </a:r>
          </a:p>
          <a:p>
            <a:r>
              <a:rPr lang="es-ES" dirty="0" smtClean="0"/>
              <a:t>Notificar a </a:t>
            </a:r>
            <a:r>
              <a:rPr lang="es-ES" dirty="0" err="1" smtClean="0"/>
              <a:t>farmacovigilancia</a:t>
            </a:r>
            <a:endParaRPr lang="es-E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ES" dirty="0" smtClean="0"/>
              <a:t>SEGUIMIENTO FARMACOTERAPÉUTICO</a:t>
            </a:r>
            <a:endParaRPr lang="es-ES" dirty="0"/>
          </a:p>
        </p:txBody>
      </p:sp>
      <p:sp>
        <p:nvSpPr>
          <p:cNvPr id="5" name="4 Subtítulo"/>
          <p:cNvSpPr>
            <a:spLocks noGrp="1"/>
          </p:cNvSpPr>
          <p:nvPr>
            <p:ph type="subTitle" idx="1"/>
          </p:nvPr>
        </p:nvSpPr>
        <p:spPr>
          <a:xfrm>
            <a:off x="540544" y="2250280"/>
            <a:ext cx="8062912" cy="4607720"/>
          </a:xfrm>
        </p:spPr>
        <p:txBody>
          <a:bodyPr>
            <a:normAutofit fontScale="92500" lnSpcReduction="20000"/>
          </a:bodyPr>
          <a:lstStyle/>
          <a:p>
            <a:r>
              <a:rPr lang="es-ES" dirty="0" smtClean="0"/>
              <a:t>Es el servicio profesional que tiene como objetivo la detección de problemas relacionados con medicamentos ( PRM)para la prevención y resolución de resultados negativos asociados a la medicación             ( RNM). Este servicio implica un compromiso, y debe proveerse de manera continuada , sistematizada y documentada, en colaboración con el propio paciente y con los demás profesionales del sistema de salud, con el fin de alcanzar resultados concretos que mejoren la calidad de vida del paciente</a:t>
            </a:r>
            <a:endParaRPr lang="es-E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0"/>
          </p:nvPr>
        </p:nvSpPr>
        <p:spPr/>
        <p:txBody>
          <a:bodyPr/>
          <a:lstStyle/>
          <a:p>
            <a:fld id="{AC38B556-E36C-4149-B17B-A03D31F5020F}" type="slidenum">
              <a:rPr lang="es-ES"/>
              <a:pPr/>
              <a:t>45</a:t>
            </a:fld>
            <a:endParaRPr lang="es-ES"/>
          </a:p>
        </p:txBody>
      </p:sp>
      <p:sp>
        <p:nvSpPr>
          <p:cNvPr id="43010" name="Rectangle 2"/>
          <p:cNvSpPr>
            <a:spLocks noGrp="1" noChangeArrowheads="1"/>
          </p:cNvSpPr>
          <p:nvPr>
            <p:ph type="title"/>
          </p:nvPr>
        </p:nvSpPr>
        <p:spPr>
          <a:xfrm>
            <a:off x="107950" y="115888"/>
            <a:ext cx="8229600" cy="792162"/>
          </a:xfrm>
        </p:spPr>
        <p:txBody>
          <a:bodyPr/>
          <a:lstStyle/>
          <a:p>
            <a:r>
              <a:rPr lang="es-ES" sz="4000"/>
              <a:t>SERVICIO DE SFT</a:t>
            </a:r>
          </a:p>
        </p:txBody>
      </p:sp>
      <p:pic>
        <p:nvPicPr>
          <p:cNvPr id="43012" name="Picture 4"/>
          <p:cNvPicPr>
            <a:picLocks noChangeAspect="1" noChangeArrowheads="1"/>
          </p:cNvPicPr>
          <p:nvPr/>
        </p:nvPicPr>
        <p:blipFill>
          <a:blip r:embed="rId2" cstate="print"/>
          <a:srcRect/>
          <a:stretch>
            <a:fillRect/>
          </a:stretch>
        </p:blipFill>
        <p:spPr bwMode="auto">
          <a:xfrm>
            <a:off x="827088" y="1012825"/>
            <a:ext cx="7135812" cy="5087938"/>
          </a:xfrm>
          <a:prstGeom prst="rect">
            <a:avLst/>
          </a:prstGeom>
          <a:noFill/>
          <a:ln w="9525">
            <a:noFill/>
            <a:miter lim="800000"/>
            <a:headEnd/>
            <a:tailEnd/>
          </a:ln>
          <a:effectLst/>
        </p:spPr>
      </p:pic>
      <p:pic>
        <p:nvPicPr>
          <p:cNvPr id="43013" name="Picture 5"/>
          <p:cNvPicPr>
            <a:picLocks noChangeAspect="1" noChangeArrowheads="1"/>
          </p:cNvPicPr>
          <p:nvPr/>
        </p:nvPicPr>
        <p:blipFill>
          <a:blip r:embed="rId3" cstate="print"/>
          <a:srcRect/>
          <a:stretch>
            <a:fillRect/>
          </a:stretch>
        </p:blipFill>
        <p:spPr bwMode="auto">
          <a:xfrm>
            <a:off x="6877050" y="188913"/>
            <a:ext cx="2065338" cy="785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CASO 1</a:t>
            </a:r>
            <a:endParaRPr lang="es-ES" dirty="0"/>
          </a:p>
        </p:txBody>
      </p:sp>
      <p:sp>
        <p:nvSpPr>
          <p:cNvPr id="5" name="4 Marcador de texto"/>
          <p:cNvSpPr>
            <a:spLocks noGrp="1"/>
          </p:cNvSpPr>
          <p:nvPr>
            <p:ph type="body" idx="1"/>
          </p:nvPr>
        </p:nvSpPr>
        <p:spPr>
          <a:xfrm>
            <a:off x="381000" y="1633536"/>
            <a:ext cx="7359352" cy="4315744"/>
          </a:xfrm>
        </p:spPr>
        <p:txBody>
          <a:bodyPr>
            <a:normAutofit fontScale="92500" lnSpcReduction="10000"/>
          </a:bodyPr>
          <a:lstStyle/>
          <a:p>
            <a:endParaRPr lang="es-ES" dirty="0" smtClean="0"/>
          </a:p>
          <a:p>
            <a:r>
              <a:rPr lang="es-ES" sz="2800" dirty="0" smtClean="0"/>
              <a:t>R., un paciente de 73 años, conocido de la farmacia de toda la vida, hipertenso, y </a:t>
            </a:r>
            <a:r>
              <a:rPr lang="es-ES" sz="2800" dirty="0" err="1" smtClean="0"/>
              <a:t>anticoagulado</a:t>
            </a:r>
            <a:r>
              <a:rPr lang="es-ES" sz="2800" dirty="0" smtClean="0"/>
              <a:t> desde que sufrió un ACV hace 5 años, aprovecha que se queda solo en el mostrador con un trabajador de la farmacia y dice: “ Oye, una cosa llevo tiempo para decirte: Como cuando tenía tu edad no, que ya somos mayores, pero muy de vez en cuando, la mujer ya me pide . ¿ hay algo para </a:t>
            </a:r>
            <a:r>
              <a:rPr lang="es-ES" sz="2800" dirty="0" err="1" smtClean="0"/>
              <a:t>ésto</a:t>
            </a:r>
            <a:r>
              <a:rPr lang="es-ES" sz="2800" dirty="0" smtClean="0"/>
              <a:t>?”</a:t>
            </a:r>
            <a:endParaRPr lang="es-E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CASO 2</a:t>
            </a:r>
            <a:endParaRPr lang="es-ES" dirty="0"/>
          </a:p>
        </p:txBody>
      </p:sp>
      <p:sp>
        <p:nvSpPr>
          <p:cNvPr id="3" name="2 Marcador de texto"/>
          <p:cNvSpPr>
            <a:spLocks noGrp="1"/>
          </p:cNvSpPr>
          <p:nvPr>
            <p:ph type="body" idx="1"/>
          </p:nvPr>
        </p:nvSpPr>
        <p:spPr>
          <a:xfrm>
            <a:off x="395536" y="1484784"/>
            <a:ext cx="6552728" cy="4248472"/>
          </a:xfrm>
        </p:spPr>
        <p:txBody>
          <a:bodyPr>
            <a:normAutofit/>
          </a:bodyPr>
          <a:lstStyle/>
          <a:p>
            <a:endParaRPr lang="es-ES" dirty="0" smtClean="0"/>
          </a:p>
          <a:p>
            <a:r>
              <a:rPr lang="es-ES" sz="3000" dirty="0" smtClean="0"/>
              <a:t>Un hombre, de edad media y  desconocido en la farmacia, entra con una receta privada de TADALAFILO 10 </a:t>
            </a:r>
            <a:r>
              <a:rPr lang="es-ES" sz="3000" dirty="0" err="1" smtClean="0"/>
              <a:t>mg.</a:t>
            </a:r>
            <a:r>
              <a:rPr lang="es-ES" sz="3000" dirty="0" smtClean="0"/>
              <a:t> La receta tiene fecha de hoy. Al ir a dispensarlo, le preguntamos ¿ es la primera vez que lo va a tomar?</a:t>
            </a:r>
            <a:endParaRPr lang="es-ES" sz="3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0" y="267494"/>
            <a:ext cx="8748464" cy="1399032"/>
          </a:xfrm>
        </p:spPr>
        <p:txBody>
          <a:bodyPr>
            <a:normAutofit/>
          </a:bodyPr>
          <a:lstStyle/>
          <a:p>
            <a:r>
              <a:rPr lang="es-ES" sz="3600" dirty="0" smtClean="0"/>
              <a:t>Ante una primera dispensación:</a:t>
            </a:r>
            <a:endParaRPr lang="es-ES" sz="3600" dirty="0"/>
          </a:p>
        </p:txBody>
      </p:sp>
      <p:sp>
        <p:nvSpPr>
          <p:cNvPr id="7" name="6 Marcador de contenido"/>
          <p:cNvSpPr>
            <a:spLocks noGrp="1"/>
          </p:cNvSpPr>
          <p:nvPr>
            <p:ph idx="1"/>
          </p:nvPr>
        </p:nvSpPr>
        <p:spPr/>
        <p:txBody>
          <a:bodyPr/>
          <a:lstStyle/>
          <a:p>
            <a:r>
              <a:rPr lang="es-ES" dirty="0" smtClean="0"/>
              <a:t>¿ sabe para qué lo va a usar?</a:t>
            </a:r>
          </a:p>
          <a:p>
            <a:r>
              <a:rPr lang="es-ES" dirty="0" smtClean="0"/>
              <a:t>¿ sabe cuánto ha de usar?</a:t>
            </a:r>
          </a:p>
          <a:p>
            <a:r>
              <a:rPr lang="es-ES" dirty="0" smtClean="0"/>
              <a:t>¿ sabe durante cuánto tiempo lo va a usar?</a:t>
            </a:r>
          </a:p>
          <a:p>
            <a:r>
              <a:rPr lang="es-ES" dirty="0" smtClean="0"/>
              <a:t>¿ sabe cómo lo tiene que usar?</a:t>
            </a:r>
          </a:p>
          <a:p>
            <a:r>
              <a:rPr lang="es-ES" dirty="0" smtClean="0"/>
              <a:t>¿ conoce las advertencias de inefectividad y seguridad?</a:t>
            </a:r>
          </a:p>
          <a:p>
            <a:endParaRPr lang="es-E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CASO 3</a:t>
            </a:r>
            <a:endParaRPr lang="es-ES" dirty="0"/>
          </a:p>
        </p:txBody>
      </p:sp>
      <p:sp>
        <p:nvSpPr>
          <p:cNvPr id="3" name="2 Marcador de texto"/>
          <p:cNvSpPr>
            <a:spLocks noGrp="1"/>
          </p:cNvSpPr>
          <p:nvPr>
            <p:ph type="body" idx="1"/>
          </p:nvPr>
        </p:nvSpPr>
        <p:spPr>
          <a:xfrm>
            <a:off x="381000" y="1633536"/>
            <a:ext cx="6423248" cy="4603776"/>
          </a:xfrm>
        </p:spPr>
        <p:txBody>
          <a:bodyPr>
            <a:normAutofit fontScale="92500"/>
          </a:bodyPr>
          <a:lstStyle/>
          <a:p>
            <a:r>
              <a:rPr lang="es-ES" sz="2800" dirty="0" smtClean="0"/>
              <a:t>Un varón de unos 60 años, relativamente conocido en la farmacia, acude con una receta de hace 3 meses de un IPDE5 prescrito por un urólogo, y con dos hojas que ha obtenido en un foro que hay en internet sobre la D.E. en el que se recomienda otro IPDE5 diferente al que toma habitualmente, y con el que , según cuenta, no está satisfecho. Nos pide nuestra opinión</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1266" name="Rectangle 2"/>
          <p:cNvSpPr>
            <a:spLocks noGrp="1" noChangeArrowheads="1"/>
          </p:cNvSpPr>
          <p:nvPr>
            <p:ph type="title"/>
          </p:nvPr>
        </p:nvSpPr>
        <p:spPr/>
        <p:txBody>
          <a:bodyPr/>
          <a:lstStyle/>
          <a:p>
            <a:r>
              <a:rPr lang="en-US"/>
              <a:t>Disfunción Eréctil (DE): Definición</a:t>
            </a:r>
          </a:p>
        </p:txBody>
      </p:sp>
      <p:sp>
        <p:nvSpPr>
          <p:cNvPr id="4491267" name="Text Box 3"/>
          <p:cNvSpPr txBox="1">
            <a:spLocks noChangeArrowheads="1"/>
          </p:cNvSpPr>
          <p:nvPr/>
        </p:nvSpPr>
        <p:spPr bwMode="auto">
          <a:xfrm>
            <a:off x="2038350" y="6400800"/>
            <a:ext cx="7105650" cy="457200"/>
          </a:xfrm>
          <a:prstGeom prst="rect">
            <a:avLst/>
          </a:prstGeom>
          <a:noFill/>
          <a:ln w="9525">
            <a:noFill/>
            <a:miter lim="800000"/>
            <a:headEnd/>
            <a:tailEnd/>
          </a:ln>
          <a:effectLst/>
        </p:spPr>
        <p:txBody>
          <a:bodyPr>
            <a:spAutoFit/>
          </a:bodyPr>
          <a:lstStyle/>
          <a:p>
            <a:pPr algn="l" eaLnBrk="0" hangingPunct="0"/>
            <a:r>
              <a:rPr lang="en-US" altLang="en-US" sz="1200">
                <a:solidFill>
                  <a:srgbClr val="FEE88A"/>
                </a:solidFill>
              </a:rPr>
              <a:t>Recommendations of the 1st International Consultation on Erectile Dysfunction. In: Jardin A et al., eds. </a:t>
            </a:r>
            <a:r>
              <a:rPr lang="en-US" altLang="en-US" sz="1200" i="1">
                <a:solidFill>
                  <a:srgbClr val="FEE88A"/>
                </a:solidFill>
              </a:rPr>
              <a:t>Erectile Dysfunction</a:t>
            </a:r>
            <a:r>
              <a:rPr lang="en-US" altLang="en-US" sz="1200">
                <a:solidFill>
                  <a:srgbClr val="FEE88A"/>
                </a:solidFill>
              </a:rPr>
              <a:t>. Plymouth, UK: Health Publication, Ltd; 2000:711-726. </a:t>
            </a:r>
          </a:p>
        </p:txBody>
      </p:sp>
      <p:sp>
        <p:nvSpPr>
          <p:cNvPr id="4491268"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Slide Modified: </a:t>
            </a:r>
          </a:p>
        </p:txBody>
      </p:sp>
      <p:sp>
        <p:nvSpPr>
          <p:cNvPr id="4491269"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Review: </a:t>
            </a:r>
          </a:p>
        </p:txBody>
      </p:sp>
      <p:sp>
        <p:nvSpPr>
          <p:cNvPr id="4491270"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Reviewer Memo: </a:t>
            </a:r>
          </a:p>
        </p:txBody>
      </p:sp>
      <p:sp>
        <p:nvSpPr>
          <p:cNvPr id="4491271"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Source: </a:t>
            </a:r>
          </a:p>
        </p:txBody>
      </p:sp>
      <p:sp>
        <p:nvSpPr>
          <p:cNvPr id="4491272" name="Memo" hidden="1"/>
          <p:cNvSpPr txBox="1">
            <a:spLocks noChangeArrowheads="1"/>
          </p:cNvSpPr>
          <p:nvPr/>
        </p:nvSpPr>
        <p:spPr bwMode="auto">
          <a:xfrm>
            <a:off x="4762500" y="7239000"/>
            <a:ext cx="508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a:t>
            </a:r>
          </a:p>
        </p:txBody>
      </p:sp>
      <p:sp>
        <p:nvSpPr>
          <p:cNvPr id="4491273" name="Rectangle 3"/>
          <p:cNvSpPr>
            <a:spLocks noChangeArrowheads="1"/>
          </p:cNvSpPr>
          <p:nvPr/>
        </p:nvSpPr>
        <p:spPr bwMode="auto">
          <a:xfrm>
            <a:off x="322263" y="1890713"/>
            <a:ext cx="8283575" cy="3084512"/>
          </a:xfrm>
          <a:prstGeom prst="rect">
            <a:avLst/>
          </a:prstGeom>
          <a:noFill/>
          <a:ln w="9525">
            <a:noFill/>
            <a:miter lim="800000"/>
            <a:headEnd/>
            <a:tailEnd/>
          </a:ln>
          <a:effectLst/>
        </p:spPr>
        <p:txBody>
          <a:bodyPr/>
          <a:lstStyle/>
          <a:p>
            <a:pPr marL="230188" indent="-230188">
              <a:spcBef>
                <a:spcPct val="50000"/>
              </a:spcBef>
              <a:buClr>
                <a:srgbClr val="FFCC00"/>
              </a:buClr>
              <a:buFont typeface="Wingdings" pitchFamily="2" charset="2"/>
              <a:buNone/>
            </a:pPr>
            <a:r>
              <a:rPr lang="es-ES" sz="2400">
                <a:solidFill>
                  <a:schemeClr val="bg1"/>
                </a:solidFill>
              </a:rPr>
              <a:t>  </a:t>
            </a:r>
            <a:r>
              <a:rPr lang="es-ES" sz="3200">
                <a:solidFill>
                  <a:schemeClr val="bg1"/>
                </a:solidFill>
              </a:rPr>
              <a:t>Es la incapacidad persistente o recurrente para conseguir y/o mantener una erección suficiente como para conseguir una relación sexual satisfactoria</a:t>
            </a:r>
            <a:r>
              <a:rPr lang="es-ES" sz="2800">
                <a:solidFill>
                  <a:schemeClr val="bg1"/>
                </a:solidFill>
              </a:rPr>
              <a:t>.</a:t>
            </a:r>
            <a:endParaRPr lang="en-US" sz="2800">
              <a:solidFill>
                <a:schemeClr val="bg1"/>
              </a:solidFill>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041826"/>
          </a:xfrm>
        </p:spPr>
        <p:txBody>
          <a:bodyPr>
            <a:normAutofit/>
          </a:bodyPr>
          <a:lstStyle/>
          <a:p>
            <a:r>
              <a:rPr lang="es-ES" dirty="0" smtClean="0"/>
              <a:t>ACTUAR O NO ACTUAR: </a:t>
            </a:r>
            <a:br>
              <a:rPr lang="es-ES" dirty="0" smtClean="0"/>
            </a:br>
            <a:r>
              <a:rPr lang="es-ES" dirty="0" smtClean="0"/>
              <a:t/>
            </a:r>
            <a:br>
              <a:rPr lang="es-ES" dirty="0" smtClean="0"/>
            </a:br>
            <a:r>
              <a:rPr lang="es-ES" dirty="0" smtClean="0"/>
              <a:t>ESE EQUILIBRIO DIFÍCIL DE MANTENER ANTE UN PACIENTE CON DISFUNCIÓN ERÉCTIL</a:t>
            </a:r>
            <a:endParaRPr lang="es-E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QUÉ OBTIENE …….?</a:t>
            </a:r>
            <a:endParaRPr lang="es-ES" dirty="0"/>
          </a:p>
        </p:txBody>
      </p:sp>
      <p:sp>
        <p:nvSpPr>
          <p:cNvPr id="3" name="2 Marcador de contenido"/>
          <p:cNvSpPr>
            <a:spLocks noGrp="1"/>
          </p:cNvSpPr>
          <p:nvPr>
            <p:ph idx="1"/>
          </p:nvPr>
        </p:nvSpPr>
        <p:spPr>
          <a:xfrm>
            <a:off x="457200" y="2924944"/>
            <a:ext cx="8229600" cy="3529864"/>
          </a:xfrm>
        </p:spPr>
        <p:txBody>
          <a:bodyPr/>
          <a:lstStyle/>
          <a:p>
            <a:r>
              <a:rPr lang="es-ES" dirty="0" smtClean="0"/>
              <a:t>El paciente</a:t>
            </a:r>
          </a:p>
          <a:p>
            <a:r>
              <a:rPr lang="es-ES" dirty="0" smtClean="0"/>
              <a:t>El/la farmacéutico/a</a:t>
            </a:r>
            <a:endParaRPr lang="es-E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resumen………………</a:t>
            </a:r>
            <a:endParaRPr lang="es-ES" dirty="0"/>
          </a:p>
        </p:txBody>
      </p:sp>
      <p:sp>
        <p:nvSpPr>
          <p:cNvPr id="3" name="2 Marcador de contenido"/>
          <p:cNvSpPr>
            <a:spLocks noGrp="1"/>
          </p:cNvSpPr>
          <p:nvPr>
            <p:ph idx="1"/>
          </p:nvPr>
        </p:nvSpPr>
        <p:spPr>
          <a:xfrm>
            <a:off x="457200" y="2564904"/>
            <a:ext cx="8229600" cy="3889904"/>
          </a:xfrm>
        </p:spPr>
        <p:txBody>
          <a:bodyPr/>
          <a:lstStyle/>
          <a:p>
            <a:r>
              <a:rPr lang="es-ES" dirty="0" smtClean="0"/>
              <a:t>Estar formados</a:t>
            </a:r>
          </a:p>
          <a:p>
            <a:r>
              <a:rPr lang="es-ES" dirty="0" smtClean="0"/>
              <a:t>Estar motivados</a:t>
            </a:r>
          </a:p>
          <a:p>
            <a:r>
              <a:rPr lang="es-ES" dirty="0" smtClean="0"/>
              <a:t>Estar preparados</a:t>
            </a:r>
          </a:p>
          <a:p>
            <a:r>
              <a:rPr lang="es-ES" dirty="0" smtClean="0"/>
              <a:t>Actuar</a:t>
            </a:r>
            <a:endParaRPr lang="es-E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7410" name="Rectangle 2"/>
          <p:cNvSpPr>
            <a:spLocks noChangeArrowheads="1"/>
          </p:cNvSpPr>
          <p:nvPr/>
        </p:nvSpPr>
        <p:spPr bwMode="auto">
          <a:xfrm>
            <a:off x="3165475" y="6096000"/>
            <a:ext cx="5978525" cy="762000"/>
          </a:xfrm>
          <a:prstGeom prst="rect">
            <a:avLst/>
          </a:prstGeom>
          <a:noFill/>
          <a:ln w="12700">
            <a:noFill/>
            <a:miter lim="800000"/>
            <a:headEnd/>
            <a:tailEnd/>
          </a:ln>
          <a:effectLst/>
        </p:spPr>
        <p:txBody>
          <a:bodyPr lIns="90488" tIns="44450" rIns="90488" bIns="44450" anchor="b"/>
          <a:lstStyle/>
          <a:p>
            <a:pPr marL="228600" indent="-228600" algn="l" eaLnBrk="0" hangingPunct="0"/>
            <a:r>
              <a:rPr lang="en-US" altLang="en-US" sz="1200">
                <a:solidFill>
                  <a:srgbClr val="FEE88A"/>
                </a:solidFill>
                <a:hlinkClick r:id="rId3"/>
              </a:rPr>
              <a:t>Lue TF. </a:t>
            </a:r>
            <a:r>
              <a:rPr lang="en-US" altLang="en-US" sz="1200" i="1">
                <a:solidFill>
                  <a:srgbClr val="FEE88A"/>
                </a:solidFill>
                <a:hlinkClick r:id="rId3"/>
              </a:rPr>
              <a:t>N Engl J Med</a:t>
            </a:r>
            <a:r>
              <a:rPr lang="en-US" altLang="en-US" sz="1200">
                <a:solidFill>
                  <a:srgbClr val="FEE88A"/>
                </a:solidFill>
                <a:hlinkClick r:id="rId3"/>
              </a:rPr>
              <a:t>. 2000;342:1802-1813. </a:t>
            </a:r>
            <a:endParaRPr lang="en-US" altLang="en-US" sz="1200">
              <a:solidFill>
                <a:srgbClr val="FEE88A"/>
              </a:solidFill>
            </a:endParaRPr>
          </a:p>
          <a:p>
            <a:pPr marL="228600" indent="-228600" algn="l" eaLnBrk="0" hangingPunct="0"/>
            <a:r>
              <a:rPr lang="en-US" altLang="en-US" sz="1200">
                <a:solidFill>
                  <a:srgbClr val="FEE88A"/>
                </a:solidFill>
                <a:hlinkClick r:id="rId4"/>
              </a:rPr>
              <a:t>Miller TA. </a:t>
            </a:r>
            <a:r>
              <a:rPr lang="en-US" altLang="en-US" sz="1200" i="1">
                <a:solidFill>
                  <a:srgbClr val="FEE88A"/>
                </a:solidFill>
                <a:hlinkClick r:id="rId4"/>
              </a:rPr>
              <a:t>Am Fam Phys</a:t>
            </a:r>
            <a:r>
              <a:rPr lang="en-US" altLang="en-US" sz="1200">
                <a:solidFill>
                  <a:srgbClr val="FEE88A"/>
                </a:solidFill>
                <a:hlinkClick r:id="rId4"/>
              </a:rPr>
              <a:t>. 2000;61:95-104.</a:t>
            </a:r>
            <a:endParaRPr lang="en-US" altLang="en-US" sz="1200">
              <a:solidFill>
                <a:srgbClr val="FEE88A"/>
              </a:solidFill>
            </a:endParaRPr>
          </a:p>
          <a:p>
            <a:pPr marL="228600" indent="-228600" algn="l" eaLnBrk="0" hangingPunct="0"/>
            <a:r>
              <a:rPr lang="en-US" altLang="en-US" sz="1200">
                <a:solidFill>
                  <a:srgbClr val="FEE88A"/>
                </a:solidFill>
              </a:rPr>
              <a:t>NIH Consensus Development Panel on Impotence. </a:t>
            </a:r>
            <a:r>
              <a:rPr lang="en-US" altLang="en-US" sz="1200" i="1">
                <a:solidFill>
                  <a:srgbClr val="FEE88A"/>
                </a:solidFill>
              </a:rPr>
              <a:t>JAMA</a:t>
            </a:r>
            <a:r>
              <a:rPr lang="en-US" altLang="en-US" sz="1200">
                <a:solidFill>
                  <a:srgbClr val="FEE88A"/>
                </a:solidFill>
              </a:rPr>
              <a:t>. 1993;270:83-90.</a:t>
            </a:r>
          </a:p>
        </p:txBody>
      </p:sp>
      <p:sp>
        <p:nvSpPr>
          <p:cNvPr id="4497411"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Slide Modified: </a:t>
            </a:r>
          </a:p>
        </p:txBody>
      </p:sp>
      <p:sp>
        <p:nvSpPr>
          <p:cNvPr id="4497412"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Review: </a:t>
            </a:r>
          </a:p>
        </p:txBody>
      </p:sp>
      <p:sp>
        <p:nvSpPr>
          <p:cNvPr id="4497413"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Reviewer Memo: </a:t>
            </a:r>
          </a:p>
        </p:txBody>
      </p:sp>
      <p:sp>
        <p:nvSpPr>
          <p:cNvPr id="4497414"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Source: </a:t>
            </a:r>
          </a:p>
        </p:txBody>
      </p:sp>
      <p:sp>
        <p:nvSpPr>
          <p:cNvPr id="4497415" name="Memo" hidden="1"/>
          <p:cNvSpPr txBox="1">
            <a:spLocks noChangeArrowheads="1"/>
          </p:cNvSpPr>
          <p:nvPr/>
        </p:nvSpPr>
        <p:spPr bwMode="auto">
          <a:xfrm>
            <a:off x="4762500" y="7239000"/>
            <a:ext cx="508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Figure will be redrawn due to CS copywrite issue.</a:t>
            </a:r>
          </a:p>
        </p:txBody>
      </p:sp>
      <p:sp>
        <p:nvSpPr>
          <p:cNvPr id="4497416" name="Oval 8"/>
          <p:cNvSpPr>
            <a:spLocks noChangeArrowheads="1"/>
          </p:cNvSpPr>
          <p:nvPr/>
        </p:nvSpPr>
        <p:spPr bwMode="auto">
          <a:xfrm>
            <a:off x="685800" y="1733550"/>
            <a:ext cx="3409950" cy="3409950"/>
          </a:xfrm>
          <a:prstGeom prst="ellipse">
            <a:avLst/>
          </a:prstGeom>
          <a:solidFill>
            <a:srgbClr val="00FF00"/>
          </a:solidFill>
          <a:ln w="28575">
            <a:solidFill>
              <a:schemeClr val="bg1"/>
            </a:solidFill>
            <a:round/>
            <a:headEnd/>
            <a:tailEnd/>
          </a:ln>
          <a:effectLst/>
        </p:spPr>
        <p:txBody>
          <a:bodyPr wrap="none" anchor="ctr"/>
          <a:lstStyle/>
          <a:p>
            <a:pPr eaLnBrk="0" hangingPunct="0"/>
            <a:r>
              <a:rPr lang="en-US" sz="3600">
                <a:solidFill>
                  <a:srgbClr val="333333"/>
                </a:solidFill>
              </a:rPr>
              <a:t>Orgánicas</a:t>
            </a:r>
          </a:p>
        </p:txBody>
      </p:sp>
      <p:sp>
        <p:nvSpPr>
          <p:cNvPr id="4497417" name="Text Box 9"/>
          <p:cNvSpPr txBox="1">
            <a:spLocks noChangeArrowheads="1"/>
          </p:cNvSpPr>
          <p:nvPr/>
        </p:nvSpPr>
        <p:spPr bwMode="auto">
          <a:xfrm>
            <a:off x="4568825" y="2008188"/>
            <a:ext cx="4035425" cy="3378200"/>
          </a:xfrm>
          <a:prstGeom prst="rect">
            <a:avLst/>
          </a:prstGeom>
          <a:noFill/>
          <a:ln w="28575">
            <a:noFill/>
            <a:miter lim="800000"/>
            <a:headEnd/>
            <a:tailEnd/>
          </a:ln>
          <a:effectLst/>
        </p:spPr>
        <p:txBody>
          <a:bodyPr>
            <a:spAutoFit/>
          </a:bodyPr>
          <a:lstStyle/>
          <a:p>
            <a:pPr algn="l" eaLnBrk="0" hangingPunct="0">
              <a:spcBef>
                <a:spcPct val="50000"/>
              </a:spcBef>
            </a:pPr>
            <a:r>
              <a:rPr lang="en-US" sz="2400">
                <a:solidFill>
                  <a:schemeClr val="bg1"/>
                </a:solidFill>
              </a:rPr>
              <a:t>Vascular</a:t>
            </a:r>
          </a:p>
          <a:p>
            <a:pPr algn="l" eaLnBrk="0" hangingPunct="0">
              <a:spcBef>
                <a:spcPct val="50000"/>
              </a:spcBef>
            </a:pPr>
            <a:r>
              <a:rPr lang="en-US" sz="2400">
                <a:solidFill>
                  <a:schemeClr val="bg1"/>
                </a:solidFill>
              </a:rPr>
              <a:t>Neuronal</a:t>
            </a:r>
          </a:p>
          <a:p>
            <a:pPr algn="l" eaLnBrk="0" hangingPunct="0">
              <a:spcBef>
                <a:spcPct val="50000"/>
              </a:spcBef>
            </a:pPr>
            <a:r>
              <a:rPr lang="en-US" sz="2400">
                <a:solidFill>
                  <a:schemeClr val="bg1"/>
                </a:solidFill>
              </a:rPr>
              <a:t>Hormonal</a:t>
            </a:r>
          </a:p>
          <a:p>
            <a:pPr algn="l" eaLnBrk="0" hangingPunct="0">
              <a:spcBef>
                <a:spcPct val="50000"/>
              </a:spcBef>
            </a:pPr>
            <a:r>
              <a:rPr lang="en-US" sz="2400">
                <a:solidFill>
                  <a:schemeClr val="bg1"/>
                </a:solidFill>
              </a:rPr>
              <a:t>Lesiones o enfermedades del pene</a:t>
            </a:r>
          </a:p>
          <a:p>
            <a:pPr algn="l" eaLnBrk="0" hangingPunct="0">
              <a:spcBef>
                <a:spcPct val="50000"/>
              </a:spcBef>
            </a:pPr>
            <a:r>
              <a:rPr lang="en-US" sz="2400">
                <a:solidFill>
                  <a:schemeClr val="bg1"/>
                </a:solidFill>
              </a:rPr>
              <a:t>Tratamientos farmacológicos</a:t>
            </a:r>
          </a:p>
        </p:txBody>
      </p:sp>
      <p:sp>
        <p:nvSpPr>
          <p:cNvPr id="4497418" name="Rectangle 10"/>
          <p:cNvSpPr>
            <a:spLocks noGrp="1" noChangeArrowheads="1"/>
          </p:cNvSpPr>
          <p:nvPr>
            <p:ph type="title"/>
          </p:nvPr>
        </p:nvSpPr>
        <p:spPr/>
        <p:txBody>
          <a:bodyPr/>
          <a:lstStyle/>
          <a:p>
            <a:r>
              <a:rPr lang="en-US"/>
              <a:t>Causas orgánicas de la DE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3314" name="Rectangle 2"/>
          <p:cNvSpPr>
            <a:spLocks noGrp="1" noChangeArrowheads="1"/>
          </p:cNvSpPr>
          <p:nvPr>
            <p:ph type="title"/>
          </p:nvPr>
        </p:nvSpPr>
        <p:spPr>
          <a:xfrm>
            <a:off x="368300" y="406400"/>
            <a:ext cx="8070850" cy="581025"/>
          </a:xfrm>
        </p:spPr>
        <p:txBody>
          <a:bodyPr>
            <a:normAutofit fontScale="90000"/>
          </a:bodyPr>
          <a:lstStyle/>
          <a:p>
            <a:r>
              <a:rPr lang="es-ES">
                <a:effectLst>
                  <a:outerShdw blurRad="38100" dist="38100" dir="2700000" algn="tl">
                    <a:srgbClr val="000000"/>
                  </a:outerShdw>
                </a:effectLst>
              </a:rPr>
              <a:t>Causas psicógenas de la DE </a:t>
            </a:r>
          </a:p>
        </p:txBody>
      </p:sp>
      <p:sp>
        <p:nvSpPr>
          <p:cNvPr id="4493315" name="Rectangle 3"/>
          <p:cNvSpPr>
            <a:spLocks noChangeArrowheads="1"/>
          </p:cNvSpPr>
          <p:nvPr/>
        </p:nvSpPr>
        <p:spPr bwMode="auto">
          <a:xfrm>
            <a:off x="3773488" y="5575300"/>
            <a:ext cx="5370512" cy="1282700"/>
          </a:xfrm>
          <a:prstGeom prst="rect">
            <a:avLst/>
          </a:prstGeom>
          <a:noFill/>
          <a:ln w="12700">
            <a:noFill/>
            <a:miter lim="800000"/>
            <a:headEnd/>
            <a:tailEnd/>
          </a:ln>
          <a:effectLst/>
        </p:spPr>
        <p:txBody>
          <a:bodyPr lIns="90488" tIns="44450" rIns="90488" bIns="44450"/>
          <a:lstStyle/>
          <a:p>
            <a:pPr marL="228600" indent="-228600" algn="l" eaLnBrk="0" hangingPunct="0">
              <a:lnSpc>
                <a:spcPct val="110000"/>
              </a:lnSpc>
            </a:pPr>
            <a:r>
              <a:rPr lang="en-US" altLang="en-US" sz="1200">
                <a:solidFill>
                  <a:srgbClr val="FEE88A"/>
                </a:solidFill>
              </a:rPr>
              <a:t>Aizenberg D et al. </a:t>
            </a:r>
            <a:r>
              <a:rPr lang="en-US" altLang="en-US" sz="1200" i="1">
                <a:solidFill>
                  <a:srgbClr val="FEE88A"/>
                </a:solidFill>
              </a:rPr>
              <a:t>J Clin Psych.</a:t>
            </a:r>
            <a:r>
              <a:rPr lang="en-US" altLang="en-US" sz="1200">
                <a:solidFill>
                  <a:srgbClr val="FEE88A"/>
                </a:solidFill>
              </a:rPr>
              <a:t> 1995;56:137-141. </a:t>
            </a:r>
          </a:p>
          <a:p>
            <a:pPr marL="228600" indent="-228600" algn="l" eaLnBrk="0" hangingPunct="0">
              <a:lnSpc>
                <a:spcPct val="110000"/>
              </a:lnSpc>
            </a:pPr>
            <a:r>
              <a:rPr lang="en-US" altLang="en-US" sz="1200">
                <a:solidFill>
                  <a:srgbClr val="FEE88A"/>
                </a:solidFill>
              </a:rPr>
              <a:t>Araujo AB et al. </a:t>
            </a:r>
            <a:r>
              <a:rPr lang="en-US" altLang="en-US" sz="1200" i="1">
                <a:solidFill>
                  <a:srgbClr val="FEE88A"/>
                </a:solidFill>
              </a:rPr>
              <a:t>Am J Epidemiol</a:t>
            </a:r>
            <a:r>
              <a:rPr lang="en-US" altLang="en-US" sz="1200">
                <a:solidFill>
                  <a:srgbClr val="FEE88A"/>
                </a:solidFill>
              </a:rPr>
              <a:t>. 2000;152:533-541.</a:t>
            </a:r>
          </a:p>
          <a:p>
            <a:pPr marL="228600" indent="-228600" algn="l" eaLnBrk="0" hangingPunct="0">
              <a:lnSpc>
                <a:spcPct val="110000"/>
              </a:lnSpc>
            </a:pPr>
            <a:r>
              <a:rPr lang="en-US" altLang="en-US" sz="1200">
                <a:solidFill>
                  <a:srgbClr val="FEE88A"/>
                </a:solidFill>
              </a:rPr>
              <a:t>Lue TF. </a:t>
            </a:r>
            <a:r>
              <a:rPr lang="en-US" altLang="en-US" sz="1200" i="1">
                <a:solidFill>
                  <a:srgbClr val="FEE88A"/>
                </a:solidFill>
              </a:rPr>
              <a:t>N Engl J Med.</a:t>
            </a:r>
            <a:r>
              <a:rPr lang="en-US" altLang="en-US" sz="1200">
                <a:solidFill>
                  <a:srgbClr val="FEE88A"/>
                </a:solidFill>
              </a:rPr>
              <a:t> 2000;342:1802-1813. </a:t>
            </a:r>
          </a:p>
          <a:p>
            <a:pPr marL="228600" indent="-228600" algn="l" eaLnBrk="0" hangingPunct="0">
              <a:lnSpc>
                <a:spcPct val="110000"/>
              </a:lnSpc>
            </a:pPr>
            <a:r>
              <a:rPr lang="en-US" altLang="en-US" sz="1200">
                <a:solidFill>
                  <a:srgbClr val="FEE88A"/>
                </a:solidFill>
              </a:rPr>
              <a:t>Shabsigh R et al. </a:t>
            </a:r>
            <a:r>
              <a:rPr lang="en-US" altLang="en-US" sz="1200" i="1">
                <a:solidFill>
                  <a:srgbClr val="FEE88A"/>
                </a:solidFill>
              </a:rPr>
              <a:t>Urology.</a:t>
            </a:r>
            <a:r>
              <a:rPr lang="en-US" altLang="en-US" sz="1200">
                <a:solidFill>
                  <a:srgbClr val="FEE88A"/>
                </a:solidFill>
              </a:rPr>
              <a:t> 1998;52:848-852. </a:t>
            </a:r>
          </a:p>
          <a:p>
            <a:pPr marL="228600" indent="-228600" algn="l" eaLnBrk="0" hangingPunct="0">
              <a:lnSpc>
                <a:spcPct val="110000"/>
              </a:lnSpc>
            </a:pPr>
            <a:r>
              <a:rPr lang="en-US" altLang="en-US" sz="1200">
                <a:solidFill>
                  <a:srgbClr val="FEE88A"/>
                </a:solidFill>
              </a:rPr>
              <a:t>Tiefer L, Schuetz-Mueller D. </a:t>
            </a:r>
            <a:r>
              <a:rPr lang="en-US" altLang="en-US" sz="1200" i="1">
                <a:solidFill>
                  <a:srgbClr val="FEE88A"/>
                </a:solidFill>
              </a:rPr>
              <a:t>Urol Clin North Am.</a:t>
            </a:r>
            <a:r>
              <a:rPr lang="en-US" altLang="en-US" sz="1200">
                <a:solidFill>
                  <a:srgbClr val="FEE88A"/>
                </a:solidFill>
              </a:rPr>
              <a:t> 1995;22:767-773. </a:t>
            </a:r>
          </a:p>
          <a:p>
            <a:pPr marL="228600" indent="-228600" algn="l" eaLnBrk="0" hangingPunct="0">
              <a:lnSpc>
                <a:spcPct val="110000"/>
              </a:lnSpc>
            </a:pPr>
            <a:r>
              <a:rPr lang="en-US" altLang="en-US" sz="1200">
                <a:solidFill>
                  <a:srgbClr val="FEE88A"/>
                </a:solidFill>
              </a:rPr>
              <a:t>Usta MF et al. </a:t>
            </a:r>
            <a:r>
              <a:rPr lang="en-US" altLang="en-US" sz="1200" i="1">
                <a:solidFill>
                  <a:srgbClr val="FEE88A"/>
                </a:solidFill>
              </a:rPr>
              <a:t>Urol</a:t>
            </a:r>
            <a:r>
              <a:rPr lang="en-US" altLang="en-US" sz="1200">
                <a:solidFill>
                  <a:srgbClr val="FEE88A"/>
                </a:solidFill>
              </a:rPr>
              <a:t>ogy. 2001;57:758-762. </a:t>
            </a:r>
          </a:p>
        </p:txBody>
      </p:sp>
      <p:sp>
        <p:nvSpPr>
          <p:cNvPr id="4493316" name="Slide Modified" hidden="1"/>
          <p:cNvSpPr txBox="1">
            <a:spLocks noChangeArrowheads="1"/>
          </p:cNvSpPr>
          <p:nvPr/>
        </p:nvSpPr>
        <p:spPr bwMode="auto">
          <a:xfrm>
            <a:off x="127000" y="723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Diapositiva modificada: </a:t>
            </a:r>
          </a:p>
        </p:txBody>
      </p:sp>
      <p:sp>
        <p:nvSpPr>
          <p:cNvPr id="4493317" name="Review" hidden="1"/>
          <p:cNvSpPr txBox="1">
            <a:spLocks noChangeArrowheads="1"/>
          </p:cNvSpPr>
          <p:nvPr/>
        </p:nvSpPr>
        <p:spPr bwMode="auto">
          <a:xfrm>
            <a:off x="9652000" y="1778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Revisión: </a:t>
            </a:r>
          </a:p>
        </p:txBody>
      </p:sp>
      <p:sp>
        <p:nvSpPr>
          <p:cNvPr id="4493318" name="ReviewerMemo" hidden="1"/>
          <p:cNvSpPr txBox="1">
            <a:spLocks noChangeArrowheads="1"/>
          </p:cNvSpPr>
          <p:nvPr/>
        </p:nvSpPr>
        <p:spPr bwMode="auto">
          <a:xfrm>
            <a:off x="9652000" y="3429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Memo revisor: </a:t>
            </a:r>
          </a:p>
        </p:txBody>
      </p:sp>
      <p:sp>
        <p:nvSpPr>
          <p:cNvPr id="4493319" name="Source" hidden="1"/>
          <p:cNvSpPr txBox="1">
            <a:spLocks noChangeArrowheads="1"/>
          </p:cNvSpPr>
          <p:nvPr/>
        </p:nvSpPr>
        <p:spPr bwMode="auto">
          <a:xfrm>
            <a:off x="9652000" y="127000"/>
            <a:ext cx="3810000" cy="274638"/>
          </a:xfrm>
          <a:prstGeom prst="rect">
            <a:avLst/>
          </a:prstGeom>
          <a:solidFill>
            <a:srgbClr val="000000"/>
          </a:solidFill>
          <a:ln w="28575">
            <a:noFill/>
            <a:miter lim="800000"/>
            <a:headEnd/>
            <a:tailEnd/>
          </a:ln>
          <a:effectLst/>
        </p:spPr>
        <p:txBody>
          <a:bodyPr>
            <a:spAutoFit/>
          </a:bodyPr>
          <a:lstStyle/>
          <a:p>
            <a:pPr algn="l"/>
            <a:r>
              <a:rPr lang="en-US" sz="1200">
                <a:latin typeface="Arial" pitchFamily="34" charset="0"/>
              </a:rPr>
              <a:t>Origen: </a:t>
            </a:r>
          </a:p>
        </p:txBody>
      </p:sp>
      <p:sp>
        <p:nvSpPr>
          <p:cNvPr id="4493320" name="Memo" hidden="1"/>
          <p:cNvSpPr txBox="1">
            <a:spLocks noChangeArrowheads="1"/>
          </p:cNvSpPr>
          <p:nvPr/>
        </p:nvSpPr>
        <p:spPr bwMode="auto">
          <a:xfrm>
            <a:off x="4762500" y="7239000"/>
            <a:ext cx="5080000" cy="457200"/>
          </a:xfrm>
          <a:prstGeom prst="rect">
            <a:avLst/>
          </a:prstGeom>
          <a:solidFill>
            <a:srgbClr val="000000"/>
          </a:solidFill>
          <a:ln w="28575">
            <a:noFill/>
            <a:miter lim="800000"/>
            <a:headEnd/>
            <a:tailEnd/>
          </a:ln>
          <a:effectLst/>
        </p:spPr>
        <p:txBody>
          <a:bodyPr>
            <a:spAutoFit/>
          </a:bodyPr>
          <a:lstStyle/>
          <a:p>
            <a:pPr algn="l"/>
            <a:r>
              <a:rPr lang="es-ES" sz="1200">
                <a:latin typeface="Arial" pitchFamily="34" charset="0"/>
              </a:rPr>
              <a:t>Memo: Volver a dibujar la figura debido a cuestiones relativas al copywrite de CS.</a:t>
            </a:r>
            <a:endParaRPr lang="en-US" sz="1200">
              <a:latin typeface="Arial" pitchFamily="34" charset="0"/>
            </a:endParaRPr>
          </a:p>
        </p:txBody>
      </p:sp>
      <p:sp>
        <p:nvSpPr>
          <p:cNvPr id="4493321" name="Oval 9"/>
          <p:cNvSpPr>
            <a:spLocks noChangeArrowheads="1"/>
          </p:cNvSpPr>
          <p:nvPr/>
        </p:nvSpPr>
        <p:spPr bwMode="auto">
          <a:xfrm>
            <a:off x="4052888" y="1676400"/>
            <a:ext cx="3409950" cy="3409950"/>
          </a:xfrm>
          <a:prstGeom prst="ellipse">
            <a:avLst/>
          </a:prstGeom>
          <a:gradFill rotWithShape="0">
            <a:gsLst>
              <a:gs pos="0">
                <a:srgbClr val="FBA135"/>
              </a:gs>
              <a:gs pos="100000">
                <a:srgbClr val="F98B05"/>
              </a:gs>
            </a:gsLst>
            <a:path path="shape">
              <a:fillToRect l="50000" t="50000" r="50000" b="50000"/>
            </a:path>
          </a:gradFill>
          <a:ln w="28575">
            <a:solidFill>
              <a:schemeClr val="bg1"/>
            </a:solidFill>
            <a:round/>
            <a:headEnd/>
            <a:tailEnd/>
          </a:ln>
          <a:effectLst/>
        </p:spPr>
        <p:txBody>
          <a:bodyPr wrap="none" anchor="ctr"/>
          <a:lstStyle/>
          <a:p>
            <a:pPr eaLnBrk="0" hangingPunct="0">
              <a:tabLst>
                <a:tab pos="2800350" algn="l"/>
              </a:tabLst>
            </a:pPr>
            <a:r>
              <a:rPr lang="en-US" sz="3600">
                <a:solidFill>
                  <a:srgbClr val="333333"/>
                </a:solidFill>
              </a:rPr>
              <a:t>Psicógenas</a:t>
            </a:r>
          </a:p>
        </p:txBody>
      </p:sp>
      <p:sp>
        <p:nvSpPr>
          <p:cNvPr id="4493322" name="Text Box 10"/>
          <p:cNvSpPr txBox="1">
            <a:spLocks noChangeArrowheads="1"/>
          </p:cNvSpPr>
          <p:nvPr/>
        </p:nvSpPr>
        <p:spPr bwMode="auto">
          <a:xfrm>
            <a:off x="420688" y="2058988"/>
            <a:ext cx="3800475" cy="3378200"/>
          </a:xfrm>
          <a:prstGeom prst="rect">
            <a:avLst/>
          </a:prstGeom>
          <a:noFill/>
          <a:ln w="28575">
            <a:noFill/>
            <a:miter lim="800000"/>
            <a:headEnd/>
            <a:tailEnd/>
          </a:ln>
          <a:effectLst/>
        </p:spPr>
        <p:txBody>
          <a:bodyPr>
            <a:spAutoFit/>
          </a:bodyPr>
          <a:lstStyle/>
          <a:p>
            <a:pPr algn="l" eaLnBrk="0" hangingPunct="0">
              <a:spcBef>
                <a:spcPct val="50000"/>
              </a:spcBef>
            </a:pPr>
            <a:r>
              <a:rPr lang="en-US" sz="2400">
                <a:solidFill>
                  <a:schemeClr val="bg1"/>
                </a:solidFill>
              </a:rPr>
              <a:t>Depresión</a:t>
            </a:r>
          </a:p>
          <a:p>
            <a:pPr algn="l" eaLnBrk="0" hangingPunct="0">
              <a:spcBef>
                <a:spcPct val="50000"/>
              </a:spcBef>
            </a:pPr>
            <a:r>
              <a:rPr lang="en-US" sz="2400">
                <a:solidFill>
                  <a:schemeClr val="bg1"/>
                </a:solidFill>
              </a:rPr>
              <a:t>Ansiedad por el rendimiento</a:t>
            </a:r>
          </a:p>
          <a:p>
            <a:pPr algn="l" eaLnBrk="0" hangingPunct="0">
              <a:spcBef>
                <a:spcPct val="50000"/>
              </a:spcBef>
            </a:pPr>
            <a:r>
              <a:rPr lang="en-US" sz="2400">
                <a:solidFill>
                  <a:schemeClr val="bg1"/>
                </a:solidFill>
              </a:rPr>
              <a:t>Problemas de relación</a:t>
            </a:r>
          </a:p>
          <a:p>
            <a:pPr algn="l" eaLnBrk="0" hangingPunct="0">
              <a:spcBef>
                <a:spcPct val="50000"/>
              </a:spcBef>
            </a:pPr>
            <a:r>
              <a:rPr lang="en-US" sz="2400">
                <a:solidFill>
                  <a:schemeClr val="bg1"/>
                </a:solidFill>
              </a:rPr>
              <a:t>Problemas psicosociales</a:t>
            </a:r>
          </a:p>
          <a:p>
            <a:pPr algn="l" eaLnBrk="0" hangingPunct="0">
              <a:spcBef>
                <a:spcPct val="50000"/>
              </a:spcBef>
            </a:pPr>
            <a:r>
              <a:rPr lang="en-US" sz="2400">
                <a:solidFill>
                  <a:schemeClr val="bg1"/>
                </a:solidFill>
              </a:rPr>
              <a:t>Angustia psicológica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9001" name="Rectangle 9"/>
          <p:cNvSpPr>
            <a:spLocks noGrp="1" noChangeArrowheads="1"/>
          </p:cNvSpPr>
          <p:nvPr>
            <p:ph type="title"/>
          </p:nvPr>
        </p:nvSpPr>
        <p:spPr/>
        <p:txBody>
          <a:bodyPr>
            <a:normAutofit fontScale="90000"/>
          </a:bodyPr>
          <a:lstStyle/>
          <a:p>
            <a:r>
              <a:rPr lang="es-ES"/>
              <a:t>Etiología de la DE: Psicógena y Orgánica</a:t>
            </a:r>
          </a:p>
        </p:txBody>
      </p:sp>
      <p:graphicFrame>
        <p:nvGraphicFramePr>
          <p:cNvPr id="3669004" name="Diagram 12"/>
          <p:cNvGraphicFramePr>
            <a:graphicFrameLocks/>
          </p:cNvGraphicFramePr>
          <p:nvPr>
            <p:ph sz="half" idx="2"/>
          </p:nvPr>
        </p:nvGraphicFramePr>
        <p:xfrm>
          <a:off x="731838" y="2600325"/>
          <a:ext cx="8412162" cy="3579813"/>
        </p:xfrm>
        <a:graphic>
          <a:graphicData uri="http://schemas.openxmlformats.org/drawingml/2006/compatibility">
            <com:legacyDrawing xmlns:com="http://schemas.openxmlformats.org/drawingml/2006/compatibility" spid="_x0000_s1026"/>
          </a:graphicData>
        </a:graphic>
      </p:graphicFrame>
      <p:sp>
        <p:nvSpPr>
          <p:cNvPr id="3669014" name="Rectangle 22"/>
          <p:cNvSpPr>
            <a:spLocks noGrp="1" noChangeArrowheads="1"/>
          </p:cNvSpPr>
          <p:nvPr>
            <p:ph type="body" sz="half" idx="1"/>
          </p:nvPr>
        </p:nvSpPr>
        <p:spPr>
          <a:xfrm>
            <a:off x="366713" y="1262063"/>
            <a:ext cx="8412162" cy="1054100"/>
          </a:xfrm>
        </p:spPr>
        <p:txBody>
          <a:bodyPr/>
          <a:lstStyle/>
          <a:p>
            <a:r>
              <a:rPr lang="es-ES" sz="2400"/>
              <a:t>La DE implica habitualmente una combinación de factores psicógenos y orgánicos</a:t>
            </a:r>
          </a:p>
        </p:txBody>
      </p:sp>
      <p:sp>
        <p:nvSpPr>
          <p:cNvPr id="3669016" name="Rectangle 24"/>
          <p:cNvSpPr>
            <a:spLocks noChangeArrowheads="1"/>
          </p:cNvSpPr>
          <p:nvPr/>
        </p:nvSpPr>
        <p:spPr bwMode="auto">
          <a:xfrm>
            <a:off x="3721100" y="6515100"/>
            <a:ext cx="5422900" cy="342900"/>
          </a:xfrm>
          <a:prstGeom prst="rect">
            <a:avLst/>
          </a:prstGeom>
          <a:noFill/>
          <a:ln w="12700">
            <a:noFill/>
            <a:miter lim="800000"/>
            <a:headEnd/>
            <a:tailEnd/>
          </a:ln>
          <a:effectLst/>
        </p:spPr>
        <p:txBody>
          <a:bodyPr lIns="90488" tIns="44450" rIns="90488" bIns="44450" anchor="b"/>
          <a:lstStyle/>
          <a:p>
            <a:pPr algn="l" eaLnBrk="0" hangingPunct="0">
              <a:lnSpc>
                <a:spcPct val="95000"/>
              </a:lnSpc>
              <a:spcBef>
                <a:spcPct val="50000"/>
              </a:spcBef>
            </a:pPr>
            <a:r>
              <a:rPr lang="en-US" altLang="en-US" sz="1200">
                <a:solidFill>
                  <a:srgbClr val="FEE88A"/>
                </a:solidFill>
              </a:rPr>
              <a:t>Tiefer L, Schuetz-Mueller D. </a:t>
            </a:r>
            <a:r>
              <a:rPr lang="en-US" altLang="en-US" sz="1200" i="1">
                <a:solidFill>
                  <a:srgbClr val="FEE88A"/>
                </a:solidFill>
              </a:rPr>
              <a:t>Urol Clin North Am</a:t>
            </a:r>
            <a:r>
              <a:rPr lang="en-US" altLang="en-US" sz="1200">
                <a:solidFill>
                  <a:srgbClr val="FEE88A"/>
                </a:solidFill>
              </a:rPr>
              <a:t>. 1995;22:767-773.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3092" name="Rectangle 4"/>
          <p:cNvSpPr>
            <a:spLocks noGrp="1" noChangeArrowheads="1"/>
          </p:cNvSpPr>
          <p:nvPr>
            <p:ph type="title"/>
          </p:nvPr>
        </p:nvSpPr>
        <p:spPr/>
        <p:txBody>
          <a:bodyPr/>
          <a:lstStyle/>
          <a:p>
            <a:r>
              <a:rPr lang="es-ES" sz="2800"/>
              <a:t>La DE es prevalente y aumenta con la edad</a:t>
            </a:r>
          </a:p>
        </p:txBody>
      </p:sp>
      <p:graphicFrame>
        <p:nvGraphicFramePr>
          <p:cNvPr id="3673210" name="Group 122"/>
          <p:cNvGraphicFramePr>
            <a:graphicFrameLocks noGrp="1"/>
          </p:cNvGraphicFramePr>
          <p:nvPr>
            <p:ph type="tbl" idx="1"/>
          </p:nvPr>
        </p:nvGraphicFramePr>
        <p:xfrm>
          <a:off x="366713" y="1262063"/>
          <a:ext cx="8412162" cy="4947921"/>
        </p:xfrm>
        <a:graphic>
          <a:graphicData uri="http://schemas.openxmlformats.org/drawingml/2006/table">
            <a:tbl>
              <a:tblPr/>
              <a:tblGrid>
                <a:gridCol w="2803525"/>
                <a:gridCol w="2805112"/>
                <a:gridCol w="2803525"/>
              </a:tblGrid>
              <a:tr h="922338">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200" b="1" i="0" u="none" strike="noStrike" cap="none" normalizeH="0" baseline="0" smtClean="0">
                          <a:ln>
                            <a:noFill/>
                          </a:ln>
                          <a:solidFill>
                            <a:schemeClr val="bg1"/>
                          </a:solidFill>
                          <a:effectLst/>
                          <a:latin typeface="Tahoma" pitchFamily="34" charset="0"/>
                        </a:rPr>
                        <a:t>Intervalo de edad (años)</a:t>
                      </a:r>
                    </a:p>
                  </a:txBody>
                  <a:tcPr anchor="b" horzOverflow="overflow">
                    <a:lnL cap="flat">
                      <a:noFill/>
                    </a:lnL>
                    <a:lnR>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200" b="1" i="0" u="none" strike="noStrike" cap="none" normalizeH="0" baseline="0" smtClean="0">
                          <a:ln>
                            <a:noFill/>
                          </a:ln>
                          <a:solidFill>
                            <a:schemeClr val="bg1"/>
                          </a:solidFill>
                          <a:effectLst/>
                          <a:latin typeface="Tahoma" pitchFamily="34" charset="0"/>
                        </a:rPr>
                        <a:t>DE (%)</a:t>
                      </a:r>
                    </a:p>
                  </a:txBody>
                  <a:tcPr anchor="b" horzOverflow="overflow">
                    <a:lnL>
                      <a:noFill/>
                    </a:lnL>
                    <a:lnR>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200" b="1" i="0" u="none" strike="noStrike" cap="none" normalizeH="0" baseline="0" smtClean="0">
                          <a:ln>
                            <a:noFill/>
                          </a:ln>
                          <a:solidFill>
                            <a:schemeClr val="bg1"/>
                          </a:solidFill>
                          <a:effectLst/>
                          <a:latin typeface="Tahoma" pitchFamily="34" charset="0"/>
                        </a:rPr>
                        <a:t>Odds Ratio </a:t>
                      </a:r>
                      <a:br>
                        <a:rPr kumimoji="0" lang="en-US" sz="2200" b="1" i="0" u="none" strike="noStrike" cap="none" normalizeH="0" baseline="0" smtClean="0">
                          <a:ln>
                            <a:noFill/>
                          </a:ln>
                          <a:solidFill>
                            <a:schemeClr val="bg1"/>
                          </a:solidFill>
                          <a:effectLst/>
                          <a:latin typeface="Tahoma" pitchFamily="34" charset="0"/>
                        </a:rPr>
                      </a:br>
                      <a:r>
                        <a:rPr kumimoji="0" lang="en-US" sz="2200" b="1" i="0" u="none" strike="noStrike" cap="none" normalizeH="0" baseline="0" smtClean="0">
                          <a:ln>
                            <a:noFill/>
                          </a:ln>
                          <a:solidFill>
                            <a:schemeClr val="bg1"/>
                          </a:solidFill>
                          <a:effectLst/>
                          <a:latin typeface="Tahoma" pitchFamily="34" charset="0"/>
                        </a:rPr>
                        <a:t>(IC del 95%)*</a:t>
                      </a:r>
                    </a:p>
                  </a:txBody>
                  <a:tcPr anchor="b" horzOverflow="overflow">
                    <a:lnL>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30-39</a:t>
                      </a:r>
                    </a:p>
                  </a:txBody>
                  <a:tcPr anchor="b" horzOverflow="overflow">
                    <a:lnL cap="flat">
                      <a:noFill/>
                    </a:lnL>
                    <a:lnR>
                      <a:noFill/>
                    </a:lnR>
                    <a:lnT w="28575"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2</a:t>
                      </a:r>
                    </a:p>
                  </a:txBody>
                  <a:tcPr anchor="b" horzOverflow="overflow">
                    <a:lnL>
                      <a:noFill/>
                    </a:lnL>
                    <a:lnR>
                      <a:noFill/>
                    </a:lnR>
                    <a:lnT w="28575"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a:t>
                      </a:r>
                    </a:p>
                  </a:txBody>
                  <a:tcPr anchor="b" horzOverflow="overflow">
                    <a:lnL>
                      <a:noFill/>
                    </a:lnL>
                    <a:lnR cap="flat">
                      <a:noFill/>
                    </a:lnR>
                    <a:lnT w="28575" cap="flat" cmpd="sng" algn="ctr">
                      <a:solidFill>
                        <a:schemeClr val="bg1"/>
                      </a:solidFill>
                      <a:prstDash val="solid"/>
                      <a:round/>
                      <a:headEnd type="none" w="med" len="med"/>
                      <a:tailEnd type="none" w="med" len="med"/>
                    </a:lnT>
                    <a:lnB>
                      <a:noFill/>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40-49</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10</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3,7 (2,4-5,9)</a:t>
                      </a:r>
                    </a:p>
                  </a:txBody>
                  <a:tcPr anchor="b" horzOverflow="overflow">
                    <a:lnL>
                      <a:noFill/>
                    </a:lnL>
                    <a:lnR cap="flat">
                      <a:noFill/>
                    </a:lnR>
                    <a:lnT>
                      <a:noFill/>
                    </a:lnT>
                    <a:lnB>
                      <a:noFill/>
                    </a:lnB>
                    <a:lnTlToBr>
                      <a:noFill/>
                    </a:lnTlToBr>
                    <a:lnBlToTr>
                      <a:noFill/>
                    </a:lnBlToTr>
                    <a:noFill/>
                  </a:tcPr>
                </a:tc>
              </a:tr>
              <a:tr h="658813">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50-59</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16</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5,2 (3,4-7,1)</a:t>
                      </a:r>
                    </a:p>
                  </a:txBody>
                  <a:tcPr anchor="b" horzOverflow="overflow">
                    <a:lnL>
                      <a:noFill/>
                    </a:lnL>
                    <a:lnR cap="flat">
                      <a:noFill/>
                    </a:lnR>
                    <a:lnT>
                      <a:noFill/>
                    </a:lnT>
                    <a:lnB>
                      <a:noFill/>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60-69</a:t>
                      </a: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34</a:t>
                      </a: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11,0 (7,3-16,8)</a:t>
                      </a:r>
                    </a:p>
                  </a:txBody>
                  <a:tcPr anchor="b" horzOverflow="overflow">
                    <a:lnL>
                      <a:noFill/>
                    </a:lnL>
                    <a:lnR cap="flat">
                      <a:noFill/>
                    </a:lnR>
                    <a:lnT>
                      <a:noFill/>
                    </a:lnT>
                    <a:lnB>
                      <a:noFill/>
                    </a:lnB>
                    <a:lnTlToBr>
                      <a:noFill/>
                    </a:lnTlToBr>
                    <a:lnBlToTr>
                      <a:noFill/>
                    </a:lnBlToTr>
                    <a:noFill/>
                  </a:tcPr>
                </a:tc>
              </a:tr>
              <a:tr h="657225">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70-80</a:t>
                      </a:r>
                    </a:p>
                  </a:txBody>
                  <a:tcPr anchor="b" horzOverflow="overflow">
                    <a:lnL cap="flat">
                      <a:noFill/>
                    </a:lnL>
                    <a:lnR>
                      <a:noFill/>
                    </a:lnR>
                    <a:ln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53</a:t>
                      </a:r>
                    </a:p>
                  </a:txBody>
                  <a:tcPr anchor="b" horzOverflow="overflow">
                    <a:lnL>
                      <a:noFill/>
                    </a:lnL>
                    <a:lnR>
                      <a:noFill/>
                    </a:lnR>
                    <a:ln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2000" b="1" i="0" u="none" strike="noStrike" cap="none" normalizeH="0" baseline="0" smtClean="0">
                          <a:ln>
                            <a:noFill/>
                          </a:ln>
                          <a:solidFill>
                            <a:schemeClr val="bg1"/>
                          </a:solidFill>
                          <a:effectLst/>
                          <a:latin typeface="Tahoma" pitchFamily="34" charset="0"/>
                        </a:rPr>
                        <a:t>22,4 (14,4-35,0)</a:t>
                      </a:r>
                    </a:p>
                  </a:txBody>
                  <a:tcPr anchor="b" horzOverflow="overflow">
                    <a:lnL>
                      <a:noFill/>
                    </a:lnL>
                    <a:lnR cap="flat">
                      <a:noFill/>
                    </a:lnR>
                    <a:lnT>
                      <a:noFill/>
                    </a:lnT>
                    <a:lnB w="28575" cap="flat" cmpd="sng" algn="ctr">
                      <a:solidFill>
                        <a:schemeClr val="bg1"/>
                      </a:solidFill>
                      <a:prstDash val="solid"/>
                      <a:round/>
                      <a:headEnd type="none" w="med" len="med"/>
                      <a:tailEnd type="none" w="med" len="med"/>
                    </a:lnB>
                    <a:lnTlToBr>
                      <a:noFill/>
                    </a:lnTlToBr>
                    <a:lnBlToTr>
                      <a:noFill/>
                    </a:lnBlToTr>
                    <a:noFill/>
                  </a:tcPr>
                </a:tc>
              </a:tr>
              <a:tr h="442913">
                <a:tc gridSpan="3">
                  <a:txBody>
                    <a:bodyPr/>
                    <a:lstStyle/>
                    <a:p>
                      <a:pPr marL="0" marR="0" lvl="0" indent="0" algn="l"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s-ES" sz="1400" b="1" i="0" u="none" strike="noStrike" cap="none" normalizeH="0" baseline="0" smtClean="0">
                          <a:ln>
                            <a:noFill/>
                          </a:ln>
                          <a:solidFill>
                            <a:schemeClr val="bg1"/>
                          </a:solidFill>
                          <a:effectLst/>
                          <a:latin typeface="Tahoma" pitchFamily="34" charset="0"/>
                        </a:rPr>
                        <a:t>*Comparación con la edad 30-39.</a:t>
                      </a:r>
                    </a:p>
                    <a:p>
                      <a:pPr marL="0" marR="0" lvl="0" indent="0" algn="l"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en-US" sz="1400" b="1" i="0" u="none" strike="noStrike" cap="none" normalizeH="0" baseline="0" smtClean="0">
                          <a:ln>
                            <a:noFill/>
                          </a:ln>
                          <a:solidFill>
                            <a:schemeClr val="bg1"/>
                          </a:solidFill>
                          <a:effectLst/>
                          <a:latin typeface="Tahoma" pitchFamily="34" charset="0"/>
                        </a:rPr>
                        <a:t>N-4883</a:t>
                      </a:r>
                    </a:p>
                    <a:p>
                      <a:pPr marL="0" marR="0" lvl="0" indent="0" algn="l" defTabSz="914400" rtl="0" eaLnBrk="1" fontAlgn="base" latinLnBrk="0" hangingPunct="1">
                        <a:lnSpc>
                          <a:spcPct val="100000"/>
                        </a:lnSpc>
                        <a:spcBef>
                          <a:spcPct val="0"/>
                        </a:spcBef>
                        <a:spcAft>
                          <a:spcPct val="0"/>
                        </a:spcAft>
                        <a:buClr>
                          <a:srgbClr val="FFCC00"/>
                        </a:buClr>
                        <a:buSzTx/>
                        <a:buFont typeface="Wingdings" pitchFamily="2" charset="2"/>
                        <a:buNone/>
                        <a:tabLst/>
                      </a:pPr>
                      <a:r>
                        <a:rPr kumimoji="0" lang="it-IT" sz="1400" b="1" i="0" u="none" strike="noStrike" cap="none" normalizeH="0" baseline="0" smtClean="0">
                          <a:ln>
                            <a:noFill/>
                          </a:ln>
                          <a:solidFill>
                            <a:schemeClr val="bg1"/>
                          </a:solidFill>
                          <a:effectLst/>
                          <a:latin typeface="Tahoma" pitchFamily="34" charset="0"/>
                        </a:rPr>
                        <a:t>IC, intervalo de confianza; y, años.</a:t>
                      </a:r>
                      <a:endParaRPr kumimoji="0" lang="en-US" sz="1400" b="1" i="0" u="none" strike="noStrike" cap="none" normalizeH="0" baseline="0" smtClean="0">
                        <a:ln>
                          <a:noFill/>
                        </a:ln>
                        <a:solidFill>
                          <a:schemeClr val="bg1"/>
                        </a:solidFill>
                        <a:effectLst/>
                        <a:latin typeface="Tahoma" pitchFamily="34" charset="0"/>
                      </a:endParaRPr>
                    </a:p>
                  </a:txBody>
                  <a:tcPr anchor="b" horzOverflow="overflow">
                    <a:lnL cap="flat">
                      <a:noFill/>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noFill/>
                  </a:tcPr>
                </a:tc>
                <a:tc hMerge="1">
                  <a:txBody>
                    <a:bodyPr/>
                    <a:lstStyle/>
                    <a:p>
                      <a:endParaRPr lang="es-ES"/>
                    </a:p>
                  </a:txBody>
                  <a:tcPr/>
                </a:tc>
                <a:tc hMerge="1">
                  <a:txBody>
                    <a:bodyPr/>
                    <a:lstStyle/>
                    <a:p>
                      <a:endParaRPr lang="es-ES"/>
                    </a:p>
                  </a:txBody>
                  <a:tcPr/>
                </a:tc>
              </a:tr>
            </a:tbl>
          </a:graphicData>
        </a:graphic>
      </p:graphicFrame>
      <p:sp>
        <p:nvSpPr>
          <p:cNvPr id="3673147" name="Text Box 59"/>
          <p:cNvSpPr txBox="1">
            <a:spLocks noChangeArrowheads="1"/>
          </p:cNvSpPr>
          <p:nvPr/>
        </p:nvSpPr>
        <p:spPr bwMode="auto">
          <a:xfrm>
            <a:off x="5102225" y="6610350"/>
            <a:ext cx="4041775" cy="247650"/>
          </a:xfrm>
          <a:prstGeom prst="rect">
            <a:avLst/>
          </a:prstGeom>
          <a:noFill/>
          <a:ln w="9525">
            <a:noFill/>
            <a:miter lim="800000"/>
            <a:headEnd/>
            <a:tailEnd/>
          </a:ln>
          <a:effectLst/>
        </p:spPr>
        <p:txBody>
          <a:bodyPr anchor="b">
            <a:spAutoFit/>
          </a:bodyPr>
          <a:lstStyle/>
          <a:p>
            <a:pPr marL="177800" indent="-177800" algn="l" eaLnBrk="0" hangingPunct="0">
              <a:lnSpc>
                <a:spcPct val="85000"/>
              </a:lnSpc>
              <a:buClr>
                <a:srgbClr val="FEE88A"/>
              </a:buClr>
              <a:buFont typeface="Wingdings" pitchFamily="2" charset="2"/>
              <a:buNone/>
            </a:pPr>
            <a:r>
              <a:rPr lang="da-DK" sz="1200">
                <a:solidFill>
                  <a:srgbClr val="FEE88A"/>
                </a:solidFill>
              </a:rPr>
              <a:t>Braun M et al. </a:t>
            </a:r>
            <a:r>
              <a:rPr lang="da-DK" sz="1200" i="1">
                <a:solidFill>
                  <a:srgbClr val="FEE88A"/>
                </a:solidFill>
              </a:rPr>
              <a:t>Int J Impot Res</a:t>
            </a:r>
            <a:r>
              <a:rPr lang="da-DK" sz="1200">
                <a:solidFill>
                  <a:srgbClr val="FEE88A"/>
                </a:solidFill>
              </a:rPr>
              <a:t>. 2000;12:305-311.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260</TotalTime>
  <Words>3265</Words>
  <Application>Microsoft Office PowerPoint</Application>
  <PresentationFormat>Presentación en pantalla (4:3)</PresentationFormat>
  <Paragraphs>364</Paragraphs>
  <Slides>52</Slides>
  <Notes>11</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Brío</vt:lpstr>
      <vt:lpstr>Atención Farmacéutica a los pacientes con Disfunción Eréctil</vt:lpstr>
      <vt:lpstr>         PRESENTACIÓN</vt:lpstr>
      <vt:lpstr>PARA EMPEZAR, Y PARA ENTRAR EN MATERIA, UNAS IDEAS GENERALES</vt:lpstr>
      <vt:lpstr>   1. ESTAR FORMADOS Y         ACTUALIZADOS EN     DISFUNCIÓN ERÉCTIL, </vt:lpstr>
      <vt:lpstr>Disfunción Eréctil (DE): Definición</vt:lpstr>
      <vt:lpstr>Causas orgánicas de la DE</vt:lpstr>
      <vt:lpstr>Causas psicógenas de la DE </vt:lpstr>
      <vt:lpstr>Etiología de la DE: Psicógena y Orgánica</vt:lpstr>
      <vt:lpstr>La DE es prevalente y aumenta con la edad</vt:lpstr>
      <vt:lpstr>Por qué es importante diagnosticar la DE</vt:lpstr>
      <vt:lpstr>Principales factores de riesgo para la DE</vt:lpstr>
      <vt:lpstr> Tratamiento DE:  Modificación del estilo de vida</vt:lpstr>
      <vt:lpstr>Tratamiento de la DE: Fármacos orales</vt:lpstr>
      <vt:lpstr>Tratamiento de la DE: Otras opciones</vt:lpstr>
      <vt:lpstr>Tratamiento de la DE: Resumen</vt:lpstr>
      <vt:lpstr>2. TRANSMITIR LA INQUIETUD A LOS ADJUNTOS Y AL PERSONAL AUXILIAR</vt:lpstr>
      <vt:lpstr>3. SER CONSCIENTE DE LA IMPORTANCIA DE SU ACTUACIÓN, SABIENDO QUE PUEDE SER EL ÚNICO PROFESIONAL SANITARIO CONSULTADO</vt:lpstr>
      <vt:lpstr>4. TENER CLAROS LOS CRITERIOS DE DERIVACIÓN AL MÉDICO</vt:lpstr>
      <vt:lpstr>5. COLABORAR CON EL MÉDICO EN LA IDENTIFICACIÓN DE PACIENTES OCULTOS</vt:lpstr>
      <vt:lpstr>6. EDUCAR AL PACIENTE DESTRUYENDO MITOS Y CAMBIANDO HÁBITOS</vt:lpstr>
      <vt:lpstr>7. CONOCER LA EVIDENCIA DISPONIBLE SOBRE LOS TRATAMIENTOS YA EXISTENTES, Y ASÍ PODER INSTRUIR A LAS PERSONAS QUE LO SOLICITEN</vt:lpstr>
      <vt:lpstr>ANÁLISIS DE LA SITUACIÓN:            ACTORES</vt:lpstr>
      <vt:lpstr>        1. UNA PATOLOGÍA</vt:lpstr>
      <vt:lpstr>            2. UN SEÑOR</vt:lpstr>
      <vt:lpstr>   Y ¿ QUÉ OS PARECE SI            DECIMOS LA PAREJA?</vt:lpstr>
      <vt:lpstr>¿ CUÁL ES EL “PACIENTE     TIPO”?</vt:lpstr>
      <vt:lpstr>           3. EL MÉDICO</vt:lpstr>
      <vt:lpstr>4. EL/LA FARMACÉUTICO/A</vt:lpstr>
      <vt:lpstr>5.LA INDUSTRIA FARMACÉUTICA Y SUS PRODUCTOS</vt:lpstr>
      <vt:lpstr>6. LA ESTRUCTURA DE LA                    FARMACIA</vt:lpstr>
      <vt:lpstr>     7.LAS HERRAMIENTAS</vt:lpstr>
      <vt:lpstr>       8. LOS PROBLEMAS              ADMINISTRATIVOS</vt:lpstr>
      <vt:lpstr>      HERRAMIENTAS DE ANTES</vt:lpstr>
      <vt:lpstr>¿ utiliza el paciente el medicamento que necesita?</vt:lpstr>
      <vt:lpstr>¿ toma el paciente el medicamento que no necesita?</vt:lpstr>
      <vt:lpstr>¿ es su medicación efectiva?</vt:lpstr>
      <vt:lpstr>¿toma la medicación correctamente?</vt:lpstr>
      <vt:lpstr>¿ tiene el paciente efectos adversos asociados a la medicación?</vt:lpstr>
      <vt:lpstr>¿toma el paciente la medicación de forma excesiva?</vt:lpstr>
      <vt:lpstr>HERRAMIENTAS DE AHORA</vt:lpstr>
      <vt:lpstr>       DISPENSACIÓN</vt:lpstr>
      <vt:lpstr>SERVICIO DE DISPENSACIÓN</vt:lpstr>
      <vt:lpstr>ACTUACIONES POSIBLES DESDE LA DISPENSACIÓN</vt:lpstr>
      <vt:lpstr>SEGUIMIENTO FARMACOTERAPÉUTICO</vt:lpstr>
      <vt:lpstr>SERVICIO DE SFT</vt:lpstr>
      <vt:lpstr>CASO 1</vt:lpstr>
      <vt:lpstr>CASO 2</vt:lpstr>
      <vt:lpstr>Ante una primera dispensación:</vt:lpstr>
      <vt:lpstr>CASO 3</vt:lpstr>
      <vt:lpstr>ACTUAR O NO ACTUAR:   ESE EQUILIBRIO DIFÍCIL DE MANTENER ANTE UN PACIENTE CON DISFUNCIÓN ERÉCTIL</vt:lpstr>
      <vt:lpstr>¿ QUÉ OBTIENE …….?</vt:lpstr>
      <vt:lpstr>En resumen………………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Dispensación de medicamentos para el tratamiento de la DE</dc:title>
  <dc:creator> </dc:creator>
  <cp:lastModifiedBy>Evalaution</cp:lastModifiedBy>
  <cp:revision>30</cp:revision>
  <dcterms:created xsi:type="dcterms:W3CDTF">2010-09-24T09:11:13Z</dcterms:created>
  <dcterms:modified xsi:type="dcterms:W3CDTF">2010-10-21T07:16:08Z</dcterms:modified>
</cp:coreProperties>
</file>